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9" r:id="rId2"/>
    <p:sldId id="257" r:id="rId3"/>
    <p:sldId id="274" r:id="rId4"/>
    <p:sldId id="275" r:id="rId5"/>
    <p:sldId id="267" r:id="rId6"/>
    <p:sldId id="264" r:id="rId7"/>
    <p:sldId id="282" r:id="rId8"/>
    <p:sldId id="262" r:id="rId9"/>
    <p:sldId id="295" r:id="rId10"/>
    <p:sldId id="296" r:id="rId11"/>
    <p:sldId id="297" r:id="rId12"/>
    <p:sldId id="277" r:id="rId13"/>
    <p:sldId id="287" r:id="rId14"/>
    <p:sldId id="298" r:id="rId15"/>
    <p:sldId id="283" r:id="rId16"/>
    <p:sldId id="299" r:id="rId17"/>
    <p:sldId id="258" r:id="rId18"/>
    <p:sldId id="259" r:id="rId19"/>
    <p:sldId id="271" r:id="rId20"/>
  </p:sldIdLst>
  <p:sldSz cx="12192000" cy="6858000"/>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3CF519-3A19-4ECB-9E3A-DE5D1B23FB78}" v="94" dt="2025-02-19T13:21:04.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743" autoAdjust="0"/>
  </p:normalViewPr>
  <p:slideViewPr>
    <p:cSldViewPr snapToGrid="0">
      <p:cViewPr varScale="1">
        <p:scale>
          <a:sx n="110" d="100"/>
          <a:sy n="110" d="100"/>
        </p:scale>
        <p:origin x="114" y="504"/>
      </p:cViewPr>
      <p:guideLst/>
    </p:cSldViewPr>
  </p:slideViewPr>
  <p:notesTextViewPr>
    <p:cViewPr>
      <p:scale>
        <a:sx n="1" d="1"/>
        <a:sy n="1" d="1"/>
      </p:scale>
      <p:origin x="0" y="-45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gi Sigurbjörnsson - LBS" userId="f9bc7394-3e60-4365-9a60-7bcdc545cf40" providerId="ADAL" clId="{6B3CF519-3A19-4ECB-9E3A-DE5D1B23FB78}"/>
    <pc:docChg chg="undo custSel addSld delSld modSld">
      <pc:chgData name="Helgi Sigurbjörnsson - LBS" userId="f9bc7394-3e60-4365-9a60-7bcdc545cf40" providerId="ADAL" clId="{6B3CF519-3A19-4ECB-9E3A-DE5D1B23FB78}" dt="2025-02-19T13:34:38.523" v="307" actId="20577"/>
      <pc:docMkLst>
        <pc:docMk/>
      </pc:docMkLst>
      <pc:sldChg chg="modSp add mod">
        <pc:chgData name="Helgi Sigurbjörnsson - LBS" userId="f9bc7394-3e60-4365-9a60-7bcdc545cf40" providerId="ADAL" clId="{6B3CF519-3A19-4ECB-9E3A-DE5D1B23FB78}" dt="2025-02-19T13:25:48.205" v="268" actId="403"/>
        <pc:sldMkLst>
          <pc:docMk/>
          <pc:sldMk cId="3796387955" sldId="257"/>
        </pc:sldMkLst>
        <pc:spChg chg="mod">
          <ac:chgData name="Helgi Sigurbjörnsson - LBS" userId="f9bc7394-3e60-4365-9a60-7bcdc545cf40" providerId="ADAL" clId="{6B3CF519-3A19-4ECB-9E3A-DE5D1B23FB78}" dt="2025-02-19T13:25:48.205" v="268" actId="403"/>
          <ac:spMkLst>
            <pc:docMk/>
            <pc:sldMk cId="3796387955" sldId="257"/>
            <ac:spMk id="3" creationId="{B3A0FCFF-2B0A-E677-4B1B-DEB08B06AA92}"/>
          </ac:spMkLst>
        </pc:spChg>
      </pc:sldChg>
      <pc:sldChg chg="add">
        <pc:chgData name="Helgi Sigurbjörnsson - LBS" userId="f9bc7394-3e60-4365-9a60-7bcdc545cf40" providerId="ADAL" clId="{6B3CF519-3A19-4ECB-9E3A-DE5D1B23FB78}" dt="2025-02-19T13:21:04.634" v="101"/>
        <pc:sldMkLst>
          <pc:docMk/>
          <pc:sldMk cId="1436398541" sldId="258"/>
        </pc:sldMkLst>
      </pc:sldChg>
      <pc:sldChg chg="modNotesTx">
        <pc:chgData name="Helgi Sigurbjörnsson - LBS" userId="f9bc7394-3e60-4365-9a60-7bcdc545cf40" providerId="ADAL" clId="{6B3CF519-3A19-4ECB-9E3A-DE5D1B23FB78}" dt="2025-02-19T13:34:38.523" v="307" actId="20577"/>
        <pc:sldMkLst>
          <pc:docMk/>
          <pc:sldMk cId="1249335401" sldId="262"/>
        </pc:sldMkLst>
      </pc:sldChg>
      <pc:sldChg chg="modSp mod">
        <pc:chgData name="Helgi Sigurbjörnsson - LBS" userId="f9bc7394-3e60-4365-9a60-7bcdc545cf40" providerId="ADAL" clId="{6B3CF519-3A19-4ECB-9E3A-DE5D1B23FB78}" dt="2025-02-19T13:24:34.343" v="267" actId="20577"/>
        <pc:sldMkLst>
          <pc:docMk/>
          <pc:sldMk cId="3314152715" sldId="267"/>
        </pc:sldMkLst>
        <pc:spChg chg="mod">
          <ac:chgData name="Helgi Sigurbjörnsson - LBS" userId="f9bc7394-3e60-4365-9a60-7bcdc545cf40" providerId="ADAL" clId="{6B3CF519-3A19-4ECB-9E3A-DE5D1B23FB78}" dt="2025-02-19T13:24:34.343" v="267" actId="20577"/>
          <ac:spMkLst>
            <pc:docMk/>
            <pc:sldMk cId="3314152715" sldId="267"/>
            <ac:spMk id="5" creationId="{D5F97B4A-BA20-2417-8A1F-FE7459527EEF}"/>
          </ac:spMkLst>
        </pc:spChg>
      </pc:sldChg>
      <pc:sldChg chg="add">
        <pc:chgData name="Helgi Sigurbjörnsson - LBS" userId="f9bc7394-3e60-4365-9a60-7bcdc545cf40" providerId="ADAL" clId="{6B3CF519-3A19-4ECB-9E3A-DE5D1B23FB78}" dt="2025-02-18T13:06:43.881" v="1"/>
        <pc:sldMkLst>
          <pc:docMk/>
          <pc:sldMk cId="2530598569" sldId="274"/>
        </pc:sldMkLst>
      </pc:sldChg>
      <pc:sldChg chg="modSp add mod">
        <pc:chgData name="Helgi Sigurbjörnsson - LBS" userId="f9bc7394-3e60-4365-9a60-7bcdc545cf40" providerId="ADAL" clId="{6B3CF519-3A19-4ECB-9E3A-DE5D1B23FB78}" dt="2025-02-19T13:28:14.790" v="301" actId="20577"/>
        <pc:sldMkLst>
          <pc:docMk/>
          <pc:sldMk cId="257607642" sldId="275"/>
        </pc:sldMkLst>
        <pc:spChg chg="mod">
          <ac:chgData name="Helgi Sigurbjörnsson - LBS" userId="f9bc7394-3e60-4365-9a60-7bcdc545cf40" providerId="ADAL" clId="{6B3CF519-3A19-4ECB-9E3A-DE5D1B23FB78}" dt="2025-02-19T13:28:14.790" v="301" actId="20577"/>
          <ac:spMkLst>
            <pc:docMk/>
            <pc:sldMk cId="257607642" sldId="275"/>
            <ac:spMk id="3" creationId="{307DDB2C-71E8-0C65-15CA-785B93331816}"/>
          </ac:spMkLst>
        </pc:spChg>
      </pc:sldChg>
      <pc:sldChg chg="modSp">
        <pc:chgData name="Helgi Sigurbjörnsson - LBS" userId="f9bc7394-3e60-4365-9a60-7bcdc545cf40" providerId="ADAL" clId="{6B3CF519-3A19-4ECB-9E3A-DE5D1B23FB78}" dt="2025-02-18T13:13:05.483" v="95" actId="20577"/>
        <pc:sldMkLst>
          <pc:docMk/>
          <pc:sldMk cId="3669888235" sldId="282"/>
        </pc:sldMkLst>
        <pc:graphicFrameChg chg="mod">
          <ac:chgData name="Helgi Sigurbjörnsson - LBS" userId="f9bc7394-3e60-4365-9a60-7bcdc545cf40" providerId="ADAL" clId="{6B3CF519-3A19-4ECB-9E3A-DE5D1B23FB78}" dt="2025-02-18T13:13:05.483" v="95" actId="20577"/>
          <ac:graphicFrameMkLst>
            <pc:docMk/>
            <pc:sldMk cId="3669888235" sldId="282"/>
            <ac:graphicFrameMk id="5" creationId="{724A7231-6A6C-FF50-72F1-0B6818957141}"/>
          </ac:graphicFrameMkLst>
        </pc:graphicFrameChg>
      </pc:sldChg>
      <pc:sldChg chg="del">
        <pc:chgData name="Helgi Sigurbjörnsson - LBS" userId="f9bc7394-3e60-4365-9a60-7bcdc545cf40" providerId="ADAL" clId="{6B3CF519-3A19-4ECB-9E3A-DE5D1B23FB78}" dt="2025-02-19T13:20:53.065" v="99" actId="47"/>
        <pc:sldMkLst>
          <pc:docMk/>
          <pc:sldMk cId="2907065076" sldId="284"/>
        </pc:sldMkLst>
      </pc:sldChg>
      <pc:sldChg chg="del">
        <pc:chgData name="Helgi Sigurbjörnsson - LBS" userId="f9bc7394-3e60-4365-9a60-7bcdc545cf40" providerId="ADAL" clId="{6B3CF519-3A19-4ECB-9E3A-DE5D1B23FB78}" dt="2025-02-19T13:20:51.994" v="98" actId="47"/>
        <pc:sldMkLst>
          <pc:docMk/>
          <pc:sldMk cId="325047687" sldId="285"/>
        </pc:sldMkLst>
      </pc:sldChg>
      <pc:sldChg chg="del">
        <pc:chgData name="Helgi Sigurbjörnsson - LBS" userId="f9bc7394-3e60-4365-9a60-7bcdc545cf40" providerId="ADAL" clId="{6B3CF519-3A19-4ECB-9E3A-DE5D1B23FB78}" dt="2025-02-19T13:20:50.709" v="97" actId="47"/>
        <pc:sldMkLst>
          <pc:docMk/>
          <pc:sldMk cId="367769482" sldId="286"/>
        </pc:sldMkLst>
      </pc:sldChg>
      <pc:sldChg chg="new del">
        <pc:chgData name="Helgi Sigurbjörnsson - LBS" userId="f9bc7394-3e60-4365-9a60-7bcdc545cf40" providerId="ADAL" clId="{6B3CF519-3A19-4ECB-9E3A-DE5D1B23FB78}" dt="2025-02-18T13:06:47.345" v="2" actId="47"/>
        <pc:sldMkLst>
          <pc:docMk/>
          <pc:sldMk cId="763293147" sldId="299"/>
        </pc:sldMkLst>
      </pc:sldChg>
      <pc:sldChg chg="new del">
        <pc:chgData name="Helgi Sigurbjörnsson - LBS" userId="f9bc7394-3e60-4365-9a60-7bcdc545cf40" providerId="ADAL" clId="{6B3CF519-3A19-4ECB-9E3A-DE5D1B23FB78}" dt="2025-02-19T13:20:54.562" v="100" actId="47"/>
        <pc:sldMkLst>
          <pc:docMk/>
          <pc:sldMk cId="3355768557" sldId="299"/>
        </pc:sldMkLst>
      </pc:sldChg>
      <pc:sldChg chg="modSp add mod">
        <pc:chgData name="Helgi Sigurbjörnsson - LBS" userId="f9bc7394-3e60-4365-9a60-7bcdc545cf40" providerId="ADAL" clId="{6B3CF519-3A19-4ECB-9E3A-DE5D1B23FB78}" dt="2025-02-19T13:21:49.942" v="149" actId="20577"/>
        <pc:sldMkLst>
          <pc:docMk/>
          <pc:sldMk cId="4172400635" sldId="299"/>
        </pc:sldMkLst>
        <pc:spChg chg="mod">
          <ac:chgData name="Helgi Sigurbjörnsson - LBS" userId="f9bc7394-3e60-4365-9a60-7bcdc545cf40" providerId="ADAL" clId="{6B3CF519-3A19-4ECB-9E3A-DE5D1B23FB78}" dt="2025-02-19T13:21:49.942" v="149" actId="20577"/>
          <ac:spMkLst>
            <pc:docMk/>
            <pc:sldMk cId="4172400635" sldId="299"/>
            <ac:spMk id="3" creationId="{5D13E300-063E-C56F-7B97-6CD4D8A135B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221AA-2110-40D0-BB4A-75A5636D6E8D}"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3A277903-B351-4B33-B086-1B82FA3BEF9F}">
      <dgm:prSet/>
      <dgm:spPr/>
      <dgm:t>
        <a:bodyPr/>
        <a:lstStyle/>
        <a:p>
          <a:r>
            <a:rPr lang="is-IS" dirty="0" err="1"/>
            <a:t>Rapid</a:t>
          </a:r>
          <a:r>
            <a:rPr lang="is-IS" dirty="0"/>
            <a:t> </a:t>
          </a:r>
          <a:r>
            <a:rPr lang="is-IS" dirty="0" err="1"/>
            <a:t>publishing</a:t>
          </a:r>
          <a:r>
            <a:rPr lang="is-IS" dirty="0"/>
            <a:t> - </a:t>
          </a:r>
          <a:r>
            <a:rPr lang="en-US" b="0" i="0" dirty="0"/>
            <a:t>The peer review process is given an unrealistically short time (e.g., 2 weeks).</a:t>
          </a:r>
          <a:endParaRPr lang="en-US" dirty="0"/>
        </a:p>
      </dgm:t>
    </dgm:pt>
    <dgm:pt modelId="{A7A112F8-D48D-4508-8ED3-CACDE1611E5B}" type="parTrans" cxnId="{71D5628C-50FF-4993-8745-6308DBD4FEE3}">
      <dgm:prSet/>
      <dgm:spPr/>
      <dgm:t>
        <a:bodyPr/>
        <a:lstStyle/>
        <a:p>
          <a:endParaRPr lang="en-US"/>
        </a:p>
      </dgm:t>
    </dgm:pt>
    <dgm:pt modelId="{36EB3916-7601-40BF-BEF5-E51C01A4357E}" type="sibTrans" cxnId="{71D5628C-50FF-4993-8745-6308DBD4FEE3}">
      <dgm:prSet/>
      <dgm:spPr/>
      <dgm:t>
        <a:bodyPr/>
        <a:lstStyle/>
        <a:p>
          <a:endParaRPr lang="en-US"/>
        </a:p>
      </dgm:t>
    </dgm:pt>
    <dgm:pt modelId="{42168BAA-D645-449B-87BD-DAE3057B54B8}">
      <dgm:prSet/>
      <dgm:spPr/>
      <dgm:t>
        <a:bodyPr/>
        <a:lstStyle/>
        <a:p>
          <a:pPr>
            <a:buFont typeface="Arial" panose="020B0604020202020204" pitchFamily="34" charset="0"/>
            <a:buChar char="•"/>
          </a:pPr>
          <a:r>
            <a:rPr lang="en-US" b="0" i="0" dirty="0"/>
            <a:t>Claims to be open access but is not listed in doaj.org (Directory of Open Access Journals).</a:t>
          </a:r>
        </a:p>
      </dgm:t>
    </dgm:pt>
    <dgm:pt modelId="{447AC988-A255-4333-86F8-C9C0917D4523}" type="parTrans" cxnId="{0AF69A9C-DF9B-4279-8B7B-94E50321B4A6}">
      <dgm:prSet/>
      <dgm:spPr/>
      <dgm:t>
        <a:bodyPr/>
        <a:lstStyle/>
        <a:p>
          <a:endParaRPr lang="is-IS"/>
        </a:p>
      </dgm:t>
    </dgm:pt>
    <dgm:pt modelId="{2EB08256-6600-45D1-A0CA-26F8B8B1A002}" type="sibTrans" cxnId="{0AF69A9C-DF9B-4279-8B7B-94E50321B4A6}">
      <dgm:prSet/>
      <dgm:spPr/>
      <dgm:t>
        <a:bodyPr/>
        <a:lstStyle/>
        <a:p>
          <a:endParaRPr lang="is-IS"/>
        </a:p>
      </dgm:t>
    </dgm:pt>
    <dgm:pt modelId="{EB856FDC-D2A6-4695-9FC2-2BB7C5B76792}">
      <dgm:prSet/>
      <dgm:spPr/>
      <dgm:t>
        <a:bodyPr/>
        <a:lstStyle/>
        <a:p>
          <a:pPr>
            <a:buFont typeface="Arial" panose="020B0604020202020204" pitchFamily="34" charset="0"/>
            <a:buChar char="•"/>
          </a:pPr>
          <a:r>
            <a:rPr lang="en-US" b="0" i="0" dirty="0"/>
            <a:t>The journal isn’t in a specific field, or the articles don’t follow the stated scope of the journal.</a:t>
          </a:r>
        </a:p>
      </dgm:t>
    </dgm:pt>
    <dgm:pt modelId="{1CD08167-079E-4742-B71F-EAD3DC53DE79}" type="parTrans" cxnId="{20C7F1DA-9C7A-4EDF-BDAB-CB4C47428D8B}">
      <dgm:prSet/>
      <dgm:spPr/>
      <dgm:t>
        <a:bodyPr/>
        <a:lstStyle/>
        <a:p>
          <a:endParaRPr lang="is-IS"/>
        </a:p>
      </dgm:t>
    </dgm:pt>
    <dgm:pt modelId="{823B499D-8464-4B4A-9E09-83875A2673D8}" type="sibTrans" cxnId="{20C7F1DA-9C7A-4EDF-BDAB-CB4C47428D8B}">
      <dgm:prSet/>
      <dgm:spPr/>
      <dgm:t>
        <a:bodyPr/>
        <a:lstStyle/>
        <a:p>
          <a:endParaRPr lang="is-IS"/>
        </a:p>
      </dgm:t>
    </dgm:pt>
    <dgm:pt modelId="{4526844D-7D9E-48CB-BEEA-16F23D21F9E0}">
      <dgm:prSet/>
      <dgm:spPr/>
      <dgm:t>
        <a:bodyPr/>
        <a:lstStyle/>
        <a:p>
          <a:pPr>
            <a:buFont typeface="Arial" panose="020B0604020202020204" pitchFamily="34" charset="0"/>
            <a:buChar char="•"/>
          </a:pPr>
          <a:r>
            <a:rPr lang="en-US" b="0" i="0" dirty="0"/>
            <a:t>A huge number of published articles per issue.</a:t>
          </a:r>
        </a:p>
      </dgm:t>
    </dgm:pt>
    <dgm:pt modelId="{10618FF3-29A1-498A-BD21-384DA5492980}" type="parTrans" cxnId="{E45AC946-5C5D-4A3C-ADC2-7B31D2BA76CD}">
      <dgm:prSet/>
      <dgm:spPr/>
      <dgm:t>
        <a:bodyPr/>
        <a:lstStyle/>
        <a:p>
          <a:endParaRPr lang="is-IS"/>
        </a:p>
      </dgm:t>
    </dgm:pt>
    <dgm:pt modelId="{6DD9407F-7AD7-4226-B1BB-1D0C6630AB74}" type="sibTrans" cxnId="{E45AC946-5C5D-4A3C-ADC2-7B31D2BA76CD}">
      <dgm:prSet/>
      <dgm:spPr/>
      <dgm:t>
        <a:bodyPr/>
        <a:lstStyle/>
        <a:p>
          <a:endParaRPr lang="is-IS"/>
        </a:p>
      </dgm:t>
    </dgm:pt>
    <dgm:pt modelId="{F9E43F5A-CC2F-48F4-AE3A-8894834FB422}">
      <dgm:prSet/>
      <dgm:spPr/>
      <dgm:t>
        <a:bodyPr/>
        <a:lstStyle/>
        <a:p>
          <a:pPr>
            <a:buFont typeface="Arial" panose="020B0604020202020204" pitchFamily="34" charset="0"/>
            <a:buChar char="•"/>
          </a:pPr>
          <a:r>
            <a:rPr lang="en-US" b="0" i="0" dirty="0"/>
            <a:t>The publisher doesn’t appear in Scopus </a:t>
          </a:r>
          <a:r>
            <a:rPr lang="en-US" b="0" i="0" dirty="0" err="1"/>
            <a:t>CiteScore</a:t>
          </a:r>
          <a:r>
            <a:rPr lang="en-US" b="0" i="0" dirty="0"/>
            <a:t> or Clarivate </a:t>
          </a:r>
          <a:r>
            <a:rPr lang="en-US" b="0" i="0" dirty="0" err="1"/>
            <a:t>InCites</a:t>
          </a:r>
          <a:r>
            <a:rPr lang="en-US" b="0" i="0" dirty="0"/>
            <a:t>.</a:t>
          </a:r>
        </a:p>
      </dgm:t>
    </dgm:pt>
    <dgm:pt modelId="{96E18CCE-E2DD-461D-B510-DAC81803A922}" type="parTrans" cxnId="{218E605C-B2E0-4778-B5ED-F636ACE43D26}">
      <dgm:prSet/>
      <dgm:spPr/>
      <dgm:t>
        <a:bodyPr/>
        <a:lstStyle/>
        <a:p>
          <a:endParaRPr lang="is-IS"/>
        </a:p>
      </dgm:t>
    </dgm:pt>
    <dgm:pt modelId="{D410A2EC-D9AF-455E-9356-383DF5A9D930}" type="sibTrans" cxnId="{218E605C-B2E0-4778-B5ED-F636ACE43D26}">
      <dgm:prSet/>
      <dgm:spPr/>
      <dgm:t>
        <a:bodyPr/>
        <a:lstStyle/>
        <a:p>
          <a:endParaRPr lang="is-IS"/>
        </a:p>
      </dgm:t>
    </dgm:pt>
    <dgm:pt modelId="{3AFCFA83-76BD-447D-AC05-92882AAC5152}">
      <dgm:prSet/>
      <dgm:spPr/>
      <dgm:t>
        <a:bodyPr/>
        <a:lstStyle/>
        <a:p>
          <a:pPr>
            <a:buFont typeface="Arial" panose="020B0604020202020204" pitchFamily="34" charset="0"/>
            <a:buChar char="•"/>
          </a:pPr>
          <a:r>
            <a:rPr lang="en-US" b="0" i="0" dirty="0"/>
            <a:t>The journal homepage has an amateurish look (spelling errors, Gmail, etc.). </a:t>
          </a:r>
        </a:p>
      </dgm:t>
    </dgm:pt>
    <dgm:pt modelId="{2F4496AC-0208-4ABB-B283-66F1D3646833}" type="parTrans" cxnId="{559056B1-DFBA-4B5D-9CBA-5023E084E856}">
      <dgm:prSet/>
      <dgm:spPr/>
      <dgm:t>
        <a:bodyPr/>
        <a:lstStyle/>
        <a:p>
          <a:endParaRPr lang="is-IS"/>
        </a:p>
      </dgm:t>
    </dgm:pt>
    <dgm:pt modelId="{DCD05BEE-294C-467C-918B-784C36950D75}" type="sibTrans" cxnId="{559056B1-DFBA-4B5D-9CBA-5023E084E856}">
      <dgm:prSet/>
      <dgm:spPr/>
      <dgm:t>
        <a:bodyPr/>
        <a:lstStyle/>
        <a:p>
          <a:endParaRPr lang="is-IS"/>
        </a:p>
      </dgm:t>
    </dgm:pt>
    <dgm:pt modelId="{F345D504-A1BA-4497-825E-0F885DF8D7DE}">
      <dgm:prSet/>
      <dgm:spPr/>
      <dgm:t>
        <a:bodyPr/>
        <a:lstStyle/>
        <a:p>
          <a:pPr>
            <a:buFont typeface="Arial" panose="020B0604020202020204" pitchFamily="34" charset="0"/>
            <a:buChar char="•"/>
          </a:pPr>
          <a:r>
            <a:rPr lang="en-US" b="0" i="0" dirty="0"/>
            <a:t>The publisher sends spam emails requesting articles, often filled with praise for the author.</a:t>
          </a:r>
        </a:p>
      </dgm:t>
    </dgm:pt>
    <dgm:pt modelId="{F2A6B704-D603-44F4-A20C-A295C69B989B}" type="parTrans" cxnId="{1BC42A74-A5ED-4DDA-AAFC-605C934D5057}">
      <dgm:prSet/>
      <dgm:spPr/>
      <dgm:t>
        <a:bodyPr/>
        <a:lstStyle/>
        <a:p>
          <a:endParaRPr lang="is-IS"/>
        </a:p>
      </dgm:t>
    </dgm:pt>
    <dgm:pt modelId="{D5CAACFD-5692-42A4-AEF0-735ED839545A}" type="sibTrans" cxnId="{1BC42A74-A5ED-4DDA-AAFC-605C934D5057}">
      <dgm:prSet/>
      <dgm:spPr/>
      <dgm:t>
        <a:bodyPr/>
        <a:lstStyle/>
        <a:p>
          <a:endParaRPr lang="is-IS"/>
        </a:p>
      </dgm:t>
    </dgm:pt>
    <dgm:pt modelId="{0A08A9C3-0857-46AF-840F-714BF13E7D02}">
      <dgm:prSet/>
      <dgm:spPr/>
      <dgm:t>
        <a:bodyPr/>
        <a:lstStyle/>
        <a:p>
          <a:pPr>
            <a:buFont typeface="Arial" panose="020B0604020202020204" pitchFamily="34" charset="0"/>
            <a:buChar char="•"/>
          </a:pPr>
          <a:r>
            <a:rPr lang="en-US" b="0" i="0" dirty="0"/>
            <a:t>The editorial board is made up of scholars who don’t recognize that they are affiliated with the journal or don’t exist.</a:t>
          </a:r>
        </a:p>
      </dgm:t>
    </dgm:pt>
    <dgm:pt modelId="{E8E45D0F-254C-4D62-BC37-30C8E6F822E3}" type="parTrans" cxnId="{8B1CD358-1EAF-4150-B49F-D34E696F23FF}">
      <dgm:prSet/>
      <dgm:spPr/>
      <dgm:t>
        <a:bodyPr/>
        <a:lstStyle/>
        <a:p>
          <a:endParaRPr lang="is-IS"/>
        </a:p>
      </dgm:t>
    </dgm:pt>
    <dgm:pt modelId="{B930FF40-D02E-439B-924E-007EE53BCD5C}" type="sibTrans" cxnId="{8B1CD358-1EAF-4150-B49F-D34E696F23FF}">
      <dgm:prSet/>
      <dgm:spPr/>
      <dgm:t>
        <a:bodyPr/>
        <a:lstStyle/>
        <a:p>
          <a:endParaRPr lang="is-IS"/>
        </a:p>
      </dgm:t>
    </dgm:pt>
    <dgm:pt modelId="{55C2200B-BE7A-4319-90BA-86995BB16741}">
      <dgm:prSet/>
      <dgm:spPr/>
      <dgm:t>
        <a:bodyPr/>
        <a:lstStyle/>
        <a:p>
          <a:pPr>
            <a:buFont typeface="Arial" panose="020B0604020202020204" pitchFamily="34" charset="0"/>
            <a:buChar char="•"/>
          </a:pPr>
          <a:r>
            <a:rPr lang="en-US" b="0" i="0" dirty="0"/>
            <a:t>The Journal Website is focused on the authors rather than the readers.</a:t>
          </a:r>
        </a:p>
      </dgm:t>
    </dgm:pt>
    <dgm:pt modelId="{83BA3696-28E4-4206-B94C-296FD8DB1806}" type="parTrans" cxnId="{083C9CAB-2C4C-4564-872C-3824A3F754BF}">
      <dgm:prSet/>
      <dgm:spPr/>
      <dgm:t>
        <a:bodyPr/>
        <a:lstStyle/>
        <a:p>
          <a:endParaRPr lang="is-IS"/>
        </a:p>
      </dgm:t>
    </dgm:pt>
    <dgm:pt modelId="{4843D803-D81F-417D-B164-37D307EFF79B}" type="sibTrans" cxnId="{083C9CAB-2C4C-4564-872C-3824A3F754BF}">
      <dgm:prSet/>
      <dgm:spPr/>
      <dgm:t>
        <a:bodyPr/>
        <a:lstStyle/>
        <a:p>
          <a:endParaRPr lang="is-IS"/>
        </a:p>
      </dgm:t>
    </dgm:pt>
    <dgm:pt modelId="{F061A4FE-8499-41C8-99D3-D9E3006C7DEB}" type="pres">
      <dgm:prSet presAssocID="{0E7221AA-2110-40D0-BB4A-75A5636D6E8D}" presName="linear" presStyleCnt="0">
        <dgm:presLayoutVars>
          <dgm:animLvl val="lvl"/>
          <dgm:resizeHandles val="exact"/>
        </dgm:presLayoutVars>
      </dgm:prSet>
      <dgm:spPr/>
    </dgm:pt>
    <dgm:pt modelId="{07259284-78E3-42E0-908C-A35BEBEA7721}" type="pres">
      <dgm:prSet presAssocID="{3A277903-B351-4B33-B086-1B82FA3BEF9F}" presName="parentText" presStyleLbl="node1" presStyleIdx="0" presStyleCnt="9">
        <dgm:presLayoutVars>
          <dgm:chMax val="0"/>
          <dgm:bulletEnabled val="1"/>
        </dgm:presLayoutVars>
      </dgm:prSet>
      <dgm:spPr/>
    </dgm:pt>
    <dgm:pt modelId="{1DE58A02-2B0A-405E-9B59-F11B0136058F}" type="pres">
      <dgm:prSet presAssocID="{36EB3916-7601-40BF-BEF5-E51C01A4357E}" presName="spacer" presStyleCnt="0"/>
      <dgm:spPr/>
    </dgm:pt>
    <dgm:pt modelId="{10E26680-64BF-41BE-9F37-C16AF443F1F4}" type="pres">
      <dgm:prSet presAssocID="{42168BAA-D645-449B-87BD-DAE3057B54B8}" presName="parentText" presStyleLbl="node1" presStyleIdx="1" presStyleCnt="9" custLinFactY="1365" custLinFactNeighborX="15994" custLinFactNeighborY="100000">
        <dgm:presLayoutVars>
          <dgm:chMax val="0"/>
          <dgm:bulletEnabled val="1"/>
        </dgm:presLayoutVars>
      </dgm:prSet>
      <dgm:spPr/>
    </dgm:pt>
    <dgm:pt modelId="{21439C08-3FD7-4B72-8693-21C0CCE5D914}" type="pres">
      <dgm:prSet presAssocID="{2EB08256-6600-45D1-A0CA-26F8B8B1A002}" presName="spacer" presStyleCnt="0"/>
      <dgm:spPr/>
    </dgm:pt>
    <dgm:pt modelId="{DC374DD8-E61E-4AC6-91A8-AD9C57E73131}" type="pres">
      <dgm:prSet presAssocID="{EB856FDC-D2A6-4695-9FC2-2BB7C5B76792}" presName="parentText" presStyleLbl="node1" presStyleIdx="2" presStyleCnt="9">
        <dgm:presLayoutVars>
          <dgm:chMax val="0"/>
          <dgm:bulletEnabled val="1"/>
        </dgm:presLayoutVars>
      </dgm:prSet>
      <dgm:spPr/>
    </dgm:pt>
    <dgm:pt modelId="{BF1689FC-D0CD-4998-AD47-684AED0373C1}" type="pres">
      <dgm:prSet presAssocID="{823B499D-8464-4B4A-9E09-83875A2673D8}" presName="spacer" presStyleCnt="0"/>
      <dgm:spPr/>
    </dgm:pt>
    <dgm:pt modelId="{2BDF8F96-1907-4986-8249-4379E9041D10}" type="pres">
      <dgm:prSet presAssocID="{4526844D-7D9E-48CB-BEEA-16F23D21F9E0}" presName="parentText" presStyleLbl="node1" presStyleIdx="3" presStyleCnt="9">
        <dgm:presLayoutVars>
          <dgm:chMax val="0"/>
          <dgm:bulletEnabled val="1"/>
        </dgm:presLayoutVars>
      </dgm:prSet>
      <dgm:spPr/>
    </dgm:pt>
    <dgm:pt modelId="{65CC421B-BAB5-4646-8211-4D1C43C0B40F}" type="pres">
      <dgm:prSet presAssocID="{6DD9407F-7AD7-4226-B1BB-1D0C6630AB74}" presName="spacer" presStyleCnt="0"/>
      <dgm:spPr/>
    </dgm:pt>
    <dgm:pt modelId="{CE999B4C-CBD0-4F40-A5DE-0DEBFC2B0C37}" type="pres">
      <dgm:prSet presAssocID="{F9E43F5A-CC2F-48F4-AE3A-8894834FB422}" presName="parentText" presStyleLbl="node1" presStyleIdx="4" presStyleCnt="9">
        <dgm:presLayoutVars>
          <dgm:chMax val="0"/>
          <dgm:bulletEnabled val="1"/>
        </dgm:presLayoutVars>
      </dgm:prSet>
      <dgm:spPr/>
    </dgm:pt>
    <dgm:pt modelId="{80F478EA-B308-4BE4-9148-DCD72720707F}" type="pres">
      <dgm:prSet presAssocID="{D410A2EC-D9AF-455E-9356-383DF5A9D930}" presName="spacer" presStyleCnt="0"/>
      <dgm:spPr/>
    </dgm:pt>
    <dgm:pt modelId="{53C20D03-5055-4346-8843-67B9129B2013}" type="pres">
      <dgm:prSet presAssocID="{3AFCFA83-76BD-447D-AC05-92882AAC5152}" presName="parentText" presStyleLbl="node1" presStyleIdx="5" presStyleCnt="9">
        <dgm:presLayoutVars>
          <dgm:chMax val="0"/>
          <dgm:bulletEnabled val="1"/>
        </dgm:presLayoutVars>
      </dgm:prSet>
      <dgm:spPr/>
    </dgm:pt>
    <dgm:pt modelId="{DAC5BD92-49AF-490C-BF9E-115DD2E10E85}" type="pres">
      <dgm:prSet presAssocID="{DCD05BEE-294C-467C-918B-784C36950D75}" presName="spacer" presStyleCnt="0"/>
      <dgm:spPr/>
    </dgm:pt>
    <dgm:pt modelId="{41F4B991-9838-4F83-89A4-6C94C9E0FD86}" type="pres">
      <dgm:prSet presAssocID="{F345D504-A1BA-4497-825E-0F885DF8D7DE}" presName="parentText" presStyleLbl="node1" presStyleIdx="6" presStyleCnt="9">
        <dgm:presLayoutVars>
          <dgm:chMax val="0"/>
          <dgm:bulletEnabled val="1"/>
        </dgm:presLayoutVars>
      </dgm:prSet>
      <dgm:spPr/>
    </dgm:pt>
    <dgm:pt modelId="{76194C6A-835C-4520-A616-B13AE4860120}" type="pres">
      <dgm:prSet presAssocID="{D5CAACFD-5692-42A4-AEF0-735ED839545A}" presName="spacer" presStyleCnt="0"/>
      <dgm:spPr/>
    </dgm:pt>
    <dgm:pt modelId="{DC7B1DBE-C673-4D90-A880-2603ECE43605}" type="pres">
      <dgm:prSet presAssocID="{0A08A9C3-0857-46AF-840F-714BF13E7D02}" presName="parentText" presStyleLbl="node1" presStyleIdx="7" presStyleCnt="9">
        <dgm:presLayoutVars>
          <dgm:chMax val="0"/>
          <dgm:bulletEnabled val="1"/>
        </dgm:presLayoutVars>
      </dgm:prSet>
      <dgm:spPr/>
    </dgm:pt>
    <dgm:pt modelId="{680943DD-4AFB-44D9-A748-D394B3CA09FD}" type="pres">
      <dgm:prSet presAssocID="{B930FF40-D02E-439B-924E-007EE53BCD5C}" presName="spacer" presStyleCnt="0"/>
      <dgm:spPr/>
    </dgm:pt>
    <dgm:pt modelId="{61E6E9AC-1223-4C38-ACB2-CA3B48DF5F98}" type="pres">
      <dgm:prSet presAssocID="{55C2200B-BE7A-4319-90BA-86995BB16741}" presName="parentText" presStyleLbl="node1" presStyleIdx="8" presStyleCnt="9">
        <dgm:presLayoutVars>
          <dgm:chMax val="0"/>
          <dgm:bulletEnabled val="1"/>
        </dgm:presLayoutVars>
      </dgm:prSet>
      <dgm:spPr/>
    </dgm:pt>
  </dgm:ptLst>
  <dgm:cxnLst>
    <dgm:cxn modelId="{FB06A421-6C6A-4B2C-BDB0-B248F988833F}" type="presOf" srcId="{55C2200B-BE7A-4319-90BA-86995BB16741}" destId="{61E6E9AC-1223-4C38-ACB2-CA3B48DF5F98}" srcOrd="0" destOrd="0" presId="urn:microsoft.com/office/officeart/2005/8/layout/vList2"/>
    <dgm:cxn modelId="{8EEC9F25-CD33-4FDB-B6B2-634B9B6E060D}" type="presOf" srcId="{F9E43F5A-CC2F-48F4-AE3A-8894834FB422}" destId="{CE999B4C-CBD0-4F40-A5DE-0DEBFC2B0C37}" srcOrd="0" destOrd="0" presId="urn:microsoft.com/office/officeart/2005/8/layout/vList2"/>
    <dgm:cxn modelId="{218E605C-B2E0-4778-B5ED-F636ACE43D26}" srcId="{0E7221AA-2110-40D0-BB4A-75A5636D6E8D}" destId="{F9E43F5A-CC2F-48F4-AE3A-8894834FB422}" srcOrd="4" destOrd="0" parTransId="{96E18CCE-E2DD-461D-B510-DAC81803A922}" sibTransId="{D410A2EC-D9AF-455E-9356-383DF5A9D930}"/>
    <dgm:cxn modelId="{B1DFC842-9DE3-4952-B983-4BDED0CF14D7}" type="presOf" srcId="{0E7221AA-2110-40D0-BB4A-75A5636D6E8D}" destId="{F061A4FE-8499-41C8-99D3-D9E3006C7DEB}" srcOrd="0" destOrd="0" presId="urn:microsoft.com/office/officeart/2005/8/layout/vList2"/>
    <dgm:cxn modelId="{4756F862-810A-44AC-83E3-3BE08E4F5CA7}" type="presOf" srcId="{3A277903-B351-4B33-B086-1B82FA3BEF9F}" destId="{07259284-78E3-42E0-908C-A35BEBEA7721}" srcOrd="0" destOrd="0" presId="urn:microsoft.com/office/officeart/2005/8/layout/vList2"/>
    <dgm:cxn modelId="{E45AC946-5C5D-4A3C-ADC2-7B31D2BA76CD}" srcId="{0E7221AA-2110-40D0-BB4A-75A5636D6E8D}" destId="{4526844D-7D9E-48CB-BEEA-16F23D21F9E0}" srcOrd="3" destOrd="0" parTransId="{10618FF3-29A1-498A-BD21-384DA5492980}" sibTransId="{6DD9407F-7AD7-4226-B1BB-1D0C6630AB74}"/>
    <dgm:cxn modelId="{0B052A69-0ECF-4B58-9E0B-5AB269EFD6BA}" type="presOf" srcId="{0A08A9C3-0857-46AF-840F-714BF13E7D02}" destId="{DC7B1DBE-C673-4D90-A880-2603ECE43605}" srcOrd="0" destOrd="0" presId="urn:microsoft.com/office/officeart/2005/8/layout/vList2"/>
    <dgm:cxn modelId="{F470BC72-9737-49F8-9630-5A2CDDE0EE99}" type="presOf" srcId="{EB856FDC-D2A6-4695-9FC2-2BB7C5B76792}" destId="{DC374DD8-E61E-4AC6-91A8-AD9C57E73131}" srcOrd="0" destOrd="0" presId="urn:microsoft.com/office/officeart/2005/8/layout/vList2"/>
    <dgm:cxn modelId="{1BC42A74-A5ED-4DDA-AAFC-605C934D5057}" srcId="{0E7221AA-2110-40D0-BB4A-75A5636D6E8D}" destId="{F345D504-A1BA-4497-825E-0F885DF8D7DE}" srcOrd="6" destOrd="0" parTransId="{F2A6B704-D603-44F4-A20C-A295C69B989B}" sibTransId="{D5CAACFD-5692-42A4-AEF0-735ED839545A}"/>
    <dgm:cxn modelId="{8B1CD358-1EAF-4150-B49F-D34E696F23FF}" srcId="{0E7221AA-2110-40D0-BB4A-75A5636D6E8D}" destId="{0A08A9C3-0857-46AF-840F-714BF13E7D02}" srcOrd="7" destOrd="0" parTransId="{E8E45D0F-254C-4D62-BC37-30C8E6F822E3}" sibTransId="{B930FF40-D02E-439B-924E-007EE53BCD5C}"/>
    <dgm:cxn modelId="{524C4782-6A44-4DEA-8230-B3E9718246C3}" type="presOf" srcId="{42168BAA-D645-449B-87BD-DAE3057B54B8}" destId="{10E26680-64BF-41BE-9F37-C16AF443F1F4}" srcOrd="0" destOrd="0" presId="urn:microsoft.com/office/officeart/2005/8/layout/vList2"/>
    <dgm:cxn modelId="{71D5628C-50FF-4993-8745-6308DBD4FEE3}" srcId="{0E7221AA-2110-40D0-BB4A-75A5636D6E8D}" destId="{3A277903-B351-4B33-B086-1B82FA3BEF9F}" srcOrd="0" destOrd="0" parTransId="{A7A112F8-D48D-4508-8ED3-CACDE1611E5B}" sibTransId="{36EB3916-7601-40BF-BEF5-E51C01A4357E}"/>
    <dgm:cxn modelId="{C1B6D499-CBF4-4FA3-BE9E-A1E0906D7CA4}" type="presOf" srcId="{F345D504-A1BA-4497-825E-0F885DF8D7DE}" destId="{41F4B991-9838-4F83-89A4-6C94C9E0FD86}" srcOrd="0" destOrd="0" presId="urn:microsoft.com/office/officeart/2005/8/layout/vList2"/>
    <dgm:cxn modelId="{E68C2B9B-8777-474A-8D0C-EA167E1A62BC}" type="presOf" srcId="{4526844D-7D9E-48CB-BEEA-16F23D21F9E0}" destId="{2BDF8F96-1907-4986-8249-4379E9041D10}" srcOrd="0" destOrd="0" presId="urn:microsoft.com/office/officeart/2005/8/layout/vList2"/>
    <dgm:cxn modelId="{0AF69A9C-DF9B-4279-8B7B-94E50321B4A6}" srcId="{0E7221AA-2110-40D0-BB4A-75A5636D6E8D}" destId="{42168BAA-D645-449B-87BD-DAE3057B54B8}" srcOrd="1" destOrd="0" parTransId="{447AC988-A255-4333-86F8-C9C0917D4523}" sibTransId="{2EB08256-6600-45D1-A0CA-26F8B8B1A002}"/>
    <dgm:cxn modelId="{083C9CAB-2C4C-4564-872C-3824A3F754BF}" srcId="{0E7221AA-2110-40D0-BB4A-75A5636D6E8D}" destId="{55C2200B-BE7A-4319-90BA-86995BB16741}" srcOrd="8" destOrd="0" parTransId="{83BA3696-28E4-4206-B94C-296FD8DB1806}" sibTransId="{4843D803-D81F-417D-B164-37D307EFF79B}"/>
    <dgm:cxn modelId="{559056B1-DFBA-4B5D-9CBA-5023E084E856}" srcId="{0E7221AA-2110-40D0-BB4A-75A5636D6E8D}" destId="{3AFCFA83-76BD-447D-AC05-92882AAC5152}" srcOrd="5" destOrd="0" parTransId="{2F4496AC-0208-4ABB-B283-66F1D3646833}" sibTransId="{DCD05BEE-294C-467C-918B-784C36950D75}"/>
    <dgm:cxn modelId="{CB5396C8-3D90-43A0-896B-73F3352EA5D4}" type="presOf" srcId="{3AFCFA83-76BD-447D-AC05-92882AAC5152}" destId="{53C20D03-5055-4346-8843-67B9129B2013}" srcOrd="0" destOrd="0" presId="urn:microsoft.com/office/officeart/2005/8/layout/vList2"/>
    <dgm:cxn modelId="{20C7F1DA-9C7A-4EDF-BDAB-CB4C47428D8B}" srcId="{0E7221AA-2110-40D0-BB4A-75A5636D6E8D}" destId="{EB856FDC-D2A6-4695-9FC2-2BB7C5B76792}" srcOrd="2" destOrd="0" parTransId="{1CD08167-079E-4742-B71F-EAD3DC53DE79}" sibTransId="{823B499D-8464-4B4A-9E09-83875A2673D8}"/>
    <dgm:cxn modelId="{F70B4440-720B-4CA8-B1B2-CF1961E87932}" type="presParOf" srcId="{F061A4FE-8499-41C8-99D3-D9E3006C7DEB}" destId="{07259284-78E3-42E0-908C-A35BEBEA7721}" srcOrd="0" destOrd="0" presId="urn:microsoft.com/office/officeart/2005/8/layout/vList2"/>
    <dgm:cxn modelId="{3D5FDBE2-01D5-4D6D-9139-50F637867970}" type="presParOf" srcId="{F061A4FE-8499-41C8-99D3-D9E3006C7DEB}" destId="{1DE58A02-2B0A-405E-9B59-F11B0136058F}" srcOrd="1" destOrd="0" presId="urn:microsoft.com/office/officeart/2005/8/layout/vList2"/>
    <dgm:cxn modelId="{64ED396E-EFA7-4ECF-A52B-34D4EBCF5748}" type="presParOf" srcId="{F061A4FE-8499-41C8-99D3-D9E3006C7DEB}" destId="{10E26680-64BF-41BE-9F37-C16AF443F1F4}" srcOrd="2" destOrd="0" presId="urn:microsoft.com/office/officeart/2005/8/layout/vList2"/>
    <dgm:cxn modelId="{E0C9B88E-9310-4A14-B8B6-2141A89FFCC4}" type="presParOf" srcId="{F061A4FE-8499-41C8-99D3-D9E3006C7DEB}" destId="{21439C08-3FD7-4B72-8693-21C0CCE5D914}" srcOrd="3" destOrd="0" presId="urn:microsoft.com/office/officeart/2005/8/layout/vList2"/>
    <dgm:cxn modelId="{D0E2C052-AB8B-45B1-AEDB-DA1700AE4989}" type="presParOf" srcId="{F061A4FE-8499-41C8-99D3-D9E3006C7DEB}" destId="{DC374DD8-E61E-4AC6-91A8-AD9C57E73131}" srcOrd="4" destOrd="0" presId="urn:microsoft.com/office/officeart/2005/8/layout/vList2"/>
    <dgm:cxn modelId="{2DB54D9A-FAD2-439A-8B09-BEA64D323A65}" type="presParOf" srcId="{F061A4FE-8499-41C8-99D3-D9E3006C7DEB}" destId="{BF1689FC-D0CD-4998-AD47-684AED0373C1}" srcOrd="5" destOrd="0" presId="urn:microsoft.com/office/officeart/2005/8/layout/vList2"/>
    <dgm:cxn modelId="{16C05251-4A54-4464-BD7A-D1E83A568B8F}" type="presParOf" srcId="{F061A4FE-8499-41C8-99D3-D9E3006C7DEB}" destId="{2BDF8F96-1907-4986-8249-4379E9041D10}" srcOrd="6" destOrd="0" presId="urn:microsoft.com/office/officeart/2005/8/layout/vList2"/>
    <dgm:cxn modelId="{0B8C2399-1A6A-4B78-8161-C959FABCDADE}" type="presParOf" srcId="{F061A4FE-8499-41C8-99D3-D9E3006C7DEB}" destId="{65CC421B-BAB5-4646-8211-4D1C43C0B40F}" srcOrd="7" destOrd="0" presId="urn:microsoft.com/office/officeart/2005/8/layout/vList2"/>
    <dgm:cxn modelId="{656C1895-8F49-47BB-ABA9-5AF00DD54D2C}" type="presParOf" srcId="{F061A4FE-8499-41C8-99D3-D9E3006C7DEB}" destId="{CE999B4C-CBD0-4F40-A5DE-0DEBFC2B0C37}" srcOrd="8" destOrd="0" presId="urn:microsoft.com/office/officeart/2005/8/layout/vList2"/>
    <dgm:cxn modelId="{DE73EF28-D773-4374-83BF-DD125D9C4EDE}" type="presParOf" srcId="{F061A4FE-8499-41C8-99D3-D9E3006C7DEB}" destId="{80F478EA-B308-4BE4-9148-DCD72720707F}" srcOrd="9" destOrd="0" presId="urn:microsoft.com/office/officeart/2005/8/layout/vList2"/>
    <dgm:cxn modelId="{81D47CDF-3BC9-412B-8A51-DC375B38E17F}" type="presParOf" srcId="{F061A4FE-8499-41C8-99D3-D9E3006C7DEB}" destId="{53C20D03-5055-4346-8843-67B9129B2013}" srcOrd="10" destOrd="0" presId="urn:microsoft.com/office/officeart/2005/8/layout/vList2"/>
    <dgm:cxn modelId="{92058C5A-8562-4FA6-BE95-F731C33C0D20}" type="presParOf" srcId="{F061A4FE-8499-41C8-99D3-D9E3006C7DEB}" destId="{DAC5BD92-49AF-490C-BF9E-115DD2E10E85}" srcOrd="11" destOrd="0" presId="urn:microsoft.com/office/officeart/2005/8/layout/vList2"/>
    <dgm:cxn modelId="{C7ADB085-3591-4B97-885B-5750682F97E3}" type="presParOf" srcId="{F061A4FE-8499-41C8-99D3-D9E3006C7DEB}" destId="{41F4B991-9838-4F83-89A4-6C94C9E0FD86}" srcOrd="12" destOrd="0" presId="urn:microsoft.com/office/officeart/2005/8/layout/vList2"/>
    <dgm:cxn modelId="{EF9DCAC4-4ED4-4549-B7B1-B56E67AB2CB0}" type="presParOf" srcId="{F061A4FE-8499-41C8-99D3-D9E3006C7DEB}" destId="{76194C6A-835C-4520-A616-B13AE4860120}" srcOrd="13" destOrd="0" presId="urn:microsoft.com/office/officeart/2005/8/layout/vList2"/>
    <dgm:cxn modelId="{6E695F8F-5FA1-4AD1-9A5E-7DE6A3B38D84}" type="presParOf" srcId="{F061A4FE-8499-41C8-99D3-D9E3006C7DEB}" destId="{DC7B1DBE-C673-4D90-A880-2603ECE43605}" srcOrd="14" destOrd="0" presId="urn:microsoft.com/office/officeart/2005/8/layout/vList2"/>
    <dgm:cxn modelId="{E3E30C03-EC4F-4EEA-894C-82DC629B367F}" type="presParOf" srcId="{F061A4FE-8499-41C8-99D3-D9E3006C7DEB}" destId="{680943DD-4AFB-44D9-A748-D394B3CA09FD}" srcOrd="15" destOrd="0" presId="urn:microsoft.com/office/officeart/2005/8/layout/vList2"/>
    <dgm:cxn modelId="{CCB5AE1C-DF2B-48EB-9006-E1BF72EE3529}" type="presParOf" srcId="{F061A4FE-8499-41C8-99D3-D9E3006C7DEB}" destId="{61E6E9AC-1223-4C38-ACB2-CA3B48DF5F98}"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35B680-482B-453D-AA63-0A54CC71C58E}" type="doc">
      <dgm:prSet loTypeId="urn:microsoft.com/office/officeart/2005/8/layout/vList2" loCatId="list" qsTypeId="urn:microsoft.com/office/officeart/2005/8/quickstyle/simple1" qsCatId="simple" csTypeId="urn:microsoft.com/office/officeart/2005/8/colors/colorful3" csCatId="colorful" phldr="1"/>
      <dgm:spPr/>
    </dgm:pt>
    <dgm:pt modelId="{3EBACAC5-F4BD-4BED-A0E6-2AC6490F56F5}">
      <dgm:prSet phldrT="[Text]" custT="1"/>
      <dgm:spPr/>
      <dgm:t>
        <a:bodyPr/>
        <a:lstStyle/>
        <a:p>
          <a:r>
            <a:rPr lang="is-IS" sz="1600" dirty="0" err="1"/>
            <a:t>Submission</a:t>
          </a:r>
          <a:r>
            <a:rPr lang="is-IS" sz="1600" dirty="0"/>
            <a:t> </a:t>
          </a:r>
          <a:r>
            <a:rPr lang="is-IS" sz="1600" dirty="0" err="1"/>
            <a:t>fee</a:t>
          </a:r>
          <a:r>
            <a:rPr lang="is-IS" sz="1600" dirty="0"/>
            <a:t> or </a:t>
          </a:r>
          <a:r>
            <a:rPr lang="is-IS" sz="1600" dirty="0" err="1"/>
            <a:t>handling</a:t>
          </a:r>
          <a:r>
            <a:rPr lang="is-IS" sz="1600" dirty="0"/>
            <a:t> </a:t>
          </a:r>
          <a:r>
            <a:rPr lang="is-IS" sz="1600" dirty="0" err="1"/>
            <a:t>fee</a:t>
          </a:r>
          <a:r>
            <a:rPr lang="is-IS" sz="1600" dirty="0"/>
            <a:t> </a:t>
          </a:r>
          <a:r>
            <a:rPr lang="is-IS" sz="1600" dirty="0" err="1"/>
            <a:t>implying</a:t>
          </a:r>
          <a:r>
            <a:rPr lang="is-IS" sz="1600" dirty="0"/>
            <a:t> </a:t>
          </a:r>
          <a:r>
            <a:rPr lang="is-IS" sz="1600" dirty="0" err="1"/>
            <a:t>payment</a:t>
          </a:r>
          <a:r>
            <a:rPr lang="is-IS" sz="1600" dirty="0"/>
            <a:t> </a:t>
          </a:r>
          <a:r>
            <a:rPr lang="is-IS" sz="1600" dirty="0" err="1"/>
            <a:t>to</a:t>
          </a:r>
          <a:r>
            <a:rPr lang="is-IS" sz="1600" dirty="0"/>
            <a:t> </a:t>
          </a:r>
          <a:r>
            <a:rPr lang="is-IS" sz="1600" dirty="0" err="1"/>
            <a:t>submit</a:t>
          </a:r>
          <a:endParaRPr lang="is-IS" sz="1600" dirty="0"/>
        </a:p>
      </dgm:t>
    </dgm:pt>
    <dgm:pt modelId="{EB2AC7D9-7E77-4B46-A128-A4D40AD9D328}" type="parTrans" cxnId="{85571917-707C-4EC0-971C-C7B7B81623F6}">
      <dgm:prSet/>
      <dgm:spPr/>
      <dgm:t>
        <a:bodyPr/>
        <a:lstStyle/>
        <a:p>
          <a:endParaRPr lang="is-IS" sz="2400"/>
        </a:p>
      </dgm:t>
    </dgm:pt>
    <dgm:pt modelId="{E4DD2434-5619-425B-8B4E-09F3BD76B842}" type="sibTrans" cxnId="{85571917-707C-4EC0-971C-C7B7B81623F6}">
      <dgm:prSet/>
      <dgm:spPr/>
      <dgm:t>
        <a:bodyPr/>
        <a:lstStyle/>
        <a:p>
          <a:endParaRPr lang="is-IS" sz="2400"/>
        </a:p>
      </dgm:t>
    </dgm:pt>
    <dgm:pt modelId="{5E119B8A-5C84-4534-950E-0FB2653956C0}">
      <dgm:prSet phldrT="[Text]" custT="1"/>
      <dgm:spPr/>
      <dgm:t>
        <a:bodyPr/>
        <a:lstStyle/>
        <a:p>
          <a:r>
            <a:rPr lang="is-IS" sz="1600" dirty="0" err="1"/>
            <a:t>Retraction</a:t>
          </a:r>
          <a:r>
            <a:rPr lang="is-IS" sz="1600" dirty="0"/>
            <a:t> </a:t>
          </a:r>
          <a:r>
            <a:rPr lang="is-IS" sz="1600" dirty="0" err="1"/>
            <a:t>fee</a:t>
          </a:r>
          <a:endParaRPr lang="is-IS" sz="1600" dirty="0"/>
        </a:p>
      </dgm:t>
    </dgm:pt>
    <dgm:pt modelId="{D1367DCF-9935-44C8-B879-5F6998DC73D0}" type="parTrans" cxnId="{E4E8865F-8572-4385-B60F-389EC82C91B4}">
      <dgm:prSet/>
      <dgm:spPr/>
      <dgm:t>
        <a:bodyPr/>
        <a:lstStyle/>
        <a:p>
          <a:endParaRPr lang="is-IS" sz="2400"/>
        </a:p>
      </dgm:t>
    </dgm:pt>
    <dgm:pt modelId="{8704C28E-A763-4D2F-9686-C8DEFD1529E4}" type="sibTrans" cxnId="{E4E8865F-8572-4385-B60F-389EC82C91B4}">
      <dgm:prSet/>
      <dgm:spPr/>
      <dgm:t>
        <a:bodyPr/>
        <a:lstStyle/>
        <a:p>
          <a:endParaRPr lang="is-IS" sz="2400"/>
        </a:p>
      </dgm:t>
    </dgm:pt>
    <dgm:pt modelId="{16066A5D-21F2-4DF4-BB8C-BDFA992FF423}">
      <dgm:prSet phldrT="[Text]" custT="1"/>
      <dgm:spPr/>
      <dgm:t>
        <a:bodyPr/>
        <a:lstStyle/>
        <a:p>
          <a:r>
            <a:rPr lang="is-IS" sz="1600" dirty="0" err="1"/>
            <a:t>Publishing</a:t>
          </a:r>
          <a:r>
            <a:rPr lang="is-IS" sz="1600" dirty="0"/>
            <a:t> </a:t>
          </a:r>
          <a:r>
            <a:rPr lang="is-IS" sz="1600" dirty="0" err="1"/>
            <a:t>fees</a:t>
          </a:r>
          <a:r>
            <a:rPr lang="is-IS" sz="1600" dirty="0"/>
            <a:t> </a:t>
          </a:r>
          <a:r>
            <a:rPr lang="is-IS" sz="1600" dirty="0" err="1"/>
            <a:t>are</a:t>
          </a:r>
          <a:r>
            <a:rPr lang="is-IS" sz="1600" dirty="0"/>
            <a:t> </a:t>
          </a:r>
          <a:r>
            <a:rPr lang="is-IS" sz="1600" dirty="0" err="1"/>
            <a:t>unclear</a:t>
          </a:r>
          <a:endParaRPr lang="is-IS" sz="1600" dirty="0"/>
        </a:p>
      </dgm:t>
    </dgm:pt>
    <dgm:pt modelId="{B3258928-2053-42D9-AA7D-01DD8164BBF8}" type="parTrans" cxnId="{AC8A8CE0-4BF6-4667-BB7F-C39E5B34E678}">
      <dgm:prSet/>
      <dgm:spPr/>
      <dgm:t>
        <a:bodyPr/>
        <a:lstStyle/>
        <a:p>
          <a:endParaRPr lang="is-IS" sz="2400"/>
        </a:p>
      </dgm:t>
    </dgm:pt>
    <dgm:pt modelId="{60A03F84-4365-48B5-938C-604AC2CF80FA}" type="sibTrans" cxnId="{AC8A8CE0-4BF6-4667-BB7F-C39E5B34E678}">
      <dgm:prSet/>
      <dgm:spPr/>
      <dgm:t>
        <a:bodyPr/>
        <a:lstStyle/>
        <a:p>
          <a:endParaRPr lang="is-IS" sz="2400"/>
        </a:p>
      </dgm:t>
    </dgm:pt>
    <dgm:pt modelId="{BC3583A2-021C-44B7-9941-90A190FA7200}">
      <dgm:prSet phldrT="[Text]" custT="1"/>
      <dgm:spPr/>
      <dgm:t>
        <a:bodyPr/>
        <a:lstStyle/>
        <a:p>
          <a:r>
            <a:rPr lang="is-IS" sz="1600" dirty="0" err="1"/>
            <a:t>The</a:t>
          </a:r>
          <a:r>
            <a:rPr lang="is-IS" sz="1600" dirty="0"/>
            <a:t> </a:t>
          </a:r>
          <a:r>
            <a:rPr lang="is-IS" sz="1600" dirty="0" err="1"/>
            <a:t>journal</a:t>
          </a:r>
          <a:r>
            <a:rPr lang="is-IS" sz="1600" dirty="0"/>
            <a:t> </a:t>
          </a:r>
          <a:r>
            <a:rPr lang="is-IS" sz="1600" dirty="0" err="1"/>
            <a:t>has</a:t>
          </a:r>
          <a:r>
            <a:rPr lang="is-IS" sz="1600" dirty="0"/>
            <a:t> a </a:t>
          </a:r>
          <a:r>
            <a:rPr lang="is-IS" sz="1600" dirty="0" err="1"/>
            <a:t>similar</a:t>
          </a:r>
          <a:r>
            <a:rPr lang="is-IS" sz="1600" dirty="0"/>
            <a:t> </a:t>
          </a:r>
          <a:r>
            <a:rPr lang="is-IS" sz="1600" dirty="0" err="1"/>
            <a:t>name</a:t>
          </a:r>
          <a:r>
            <a:rPr lang="is-IS" sz="1600" dirty="0"/>
            <a:t> </a:t>
          </a:r>
          <a:r>
            <a:rPr lang="is-IS" sz="1600" dirty="0" err="1"/>
            <a:t>to</a:t>
          </a:r>
          <a:r>
            <a:rPr lang="is-IS" sz="1600" dirty="0"/>
            <a:t> a </a:t>
          </a:r>
          <a:r>
            <a:rPr lang="is-IS" sz="1600" dirty="0" err="1"/>
            <a:t>legitimate</a:t>
          </a:r>
          <a:r>
            <a:rPr lang="is-IS" sz="1600" dirty="0"/>
            <a:t> </a:t>
          </a:r>
          <a:r>
            <a:rPr lang="is-IS" sz="1600" dirty="0" err="1"/>
            <a:t>journal</a:t>
          </a:r>
          <a:endParaRPr lang="is-IS" sz="1600" dirty="0"/>
        </a:p>
      </dgm:t>
    </dgm:pt>
    <dgm:pt modelId="{025CF7F9-A991-47FF-9A69-A600D6E64B6B}" type="parTrans" cxnId="{4B306A5F-B844-4322-B45A-DF35460E1247}">
      <dgm:prSet/>
      <dgm:spPr/>
      <dgm:t>
        <a:bodyPr/>
        <a:lstStyle/>
        <a:p>
          <a:endParaRPr lang="is-IS" sz="2400"/>
        </a:p>
      </dgm:t>
    </dgm:pt>
    <dgm:pt modelId="{53A9810B-9E59-4799-A185-1A97872DAC9F}" type="sibTrans" cxnId="{4B306A5F-B844-4322-B45A-DF35460E1247}">
      <dgm:prSet/>
      <dgm:spPr/>
      <dgm:t>
        <a:bodyPr/>
        <a:lstStyle/>
        <a:p>
          <a:endParaRPr lang="is-IS" sz="2400"/>
        </a:p>
      </dgm:t>
    </dgm:pt>
    <dgm:pt modelId="{6D14FAFE-166A-4155-A3D3-7CAC160B732C}">
      <dgm:prSet phldrT="[Text]" custT="1"/>
      <dgm:spPr/>
      <dgm:t>
        <a:bodyPr/>
        <a:lstStyle/>
        <a:p>
          <a:r>
            <a:rPr lang="is-IS" sz="1600" dirty="0" err="1"/>
            <a:t>The</a:t>
          </a:r>
          <a:r>
            <a:rPr lang="is-IS" sz="1600" dirty="0"/>
            <a:t> </a:t>
          </a:r>
          <a:r>
            <a:rPr lang="is-IS" sz="1600" err="1"/>
            <a:t>journal</a:t>
          </a:r>
          <a:r>
            <a:rPr lang="is-IS" sz="1600"/>
            <a:t> cites </a:t>
          </a:r>
          <a:r>
            <a:rPr lang="is-IS" sz="1600" dirty="0"/>
            <a:t>false </a:t>
          </a:r>
          <a:r>
            <a:rPr lang="is-IS" sz="1600" dirty="0" err="1"/>
            <a:t>indexing</a:t>
          </a:r>
          <a:r>
            <a:rPr lang="is-IS" sz="1600" dirty="0"/>
            <a:t>, </a:t>
          </a:r>
          <a:r>
            <a:rPr lang="is-IS" sz="1600" dirty="0" err="1"/>
            <a:t>including</a:t>
          </a:r>
          <a:r>
            <a:rPr lang="is-IS" sz="1600" dirty="0"/>
            <a:t> </a:t>
          </a:r>
          <a:r>
            <a:rPr lang="is-IS" sz="1600" dirty="0" err="1"/>
            <a:t>f.ex</a:t>
          </a:r>
          <a:r>
            <a:rPr lang="is-IS" sz="1600" dirty="0"/>
            <a:t>. </a:t>
          </a:r>
          <a:r>
            <a:rPr lang="is-IS" sz="1600" dirty="0" err="1"/>
            <a:t>Google</a:t>
          </a:r>
          <a:r>
            <a:rPr lang="is-IS" sz="1600" dirty="0"/>
            <a:t> </a:t>
          </a:r>
          <a:r>
            <a:rPr lang="is-IS" sz="1600" dirty="0" err="1"/>
            <a:t>Scholar</a:t>
          </a:r>
          <a:r>
            <a:rPr lang="is-IS" sz="1600" dirty="0"/>
            <a:t> and </a:t>
          </a:r>
          <a:r>
            <a:rPr lang="is-IS" sz="1600" dirty="0" err="1"/>
            <a:t>Copernicus</a:t>
          </a:r>
          <a:endParaRPr lang="is-IS" sz="1600" dirty="0"/>
        </a:p>
      </dgm:t>
    </dgm:pt>
    <dgm:pt modelId="{8562DD49-4974-459A-8EE4-ABFEBAE5EE32}" type="parTrans" cxnId="{8DA75316-0D9E-469B-AE46-E42DCBBB6515}">
      <dgm:prSet/>
      <dgm:spPr/>
      <dgm:t>
        <a:bodyPr/>
        <a:lstStyle/>
        <a:p>
          <a:endParaRPr lang="is-IS" sz="2400"/>
        </a:p>
      </dgm:t>
    </dgm:pt>
    <dgm:pt modelId="{09939FC8-3CE5-43B6-BC4E-34AF79C19938}" type="sibTrans" cxnId="{8DA75316-0D9E-469B-AE46-E42DCBBB6515}">
      <dgm:prSet/>
      <dgm:spPr/>
      <dgm:t>
        <a:bodyPr/>
        <a:lstStyle/>
        <a:p>
          <a:endParaRPr lang="is-IS" sz="2400"/>
        </a:p>
      </dgm:t>
    </dgm:pt>
    <dgm:pt modelId="{83DD6665-14EC-4F43-AA98-6D23E3EA16E7}">
      <dgm:prSet phldrT="[Text]" custT="1"/>
      <dgm:spPr/>
      <dgm:t>
        <a:bodyPr/>
        <a:lstStyle/>
        <a:p>
          <a:r>
            <a:rPr lang="is-IS" sz="1600" dirty="0"/>
            <a:t>Submission of articles is through an email rather than a publishing platform</a:t>
          </a:r>
        </a:p>
      </dgm:t>
    </dgm:pt>
    <dgm:pt modelId="{2E171180-78D3-4404-AAE1-3BE2682A0501}" type="parTrans" cxnId="{98355A73-2FCD-4BC9-82FB-6605382659F5}">
      <dgm:prSet/>
      <dgm:spPr/>
      <dgm:t>
        <a:bodyPr/>
        <a:lstStyle/>
        <a:p>
          <a:endParaRPr lang="is-IS" sz="2400"/>
        </a:p>
      </dgm:t>
    </dgm:pt>
    <dgm:pt modelId="{0181BF7E-0960-49C2-9D24-AB184F98AE73}" type="sibTrans" cxnId="{98355A73-2FCD-4BC9-82FB-6605382659F5}">
      <dgm:prSet/>
      <dgm:spPr/>
      <dgm:t>
        <a:bodyPr/>
        <a:lstStyle/>
        <a:p>
          <a:endParaRPr lang="is-IS" sz="2400"/>
        </a:p>
      </dgm:t>
    </dgm:pt>
    <dgm:pt modelId="{857750A4-E277-4802-B312-01FCFB891944}" type="pres">
      <dgm:prSet presAssocID="{A535B680-482B-453D-AA63-0A54CC71C58E}" presName="linear" presStyleCnt="0">
        <dgm:presLayoutVars>
          <dgm:animLvl val="lvl"/>
          <dgm:resizeHandles val="exact"/>
        </dgm:presLayoutVars>
      </dgm:prSet>
      <dgm:spPr/>
    </dgm:pt>
    <dgm:pt modelId="{FE781E77-5A88-4490-8A51-5A11461D0BCD}" type="pres">
      <dgm:prSet presAssocID="{83DD6665-14EC-4F43-AA98-6D23E3EA16E7}" presName="parentText" presStyleLbl="node1" presStyleIdx="0" presStyleCnt="6">
        <dgm:presLayoutVars>
          <dgm:chMax val="0"/>
          <dgm:bulletEnabled val="1"/>
        </dgm:presLayoutVars>
      </dgm:prSet>
      <dgm:spPr/>
    </dgm:pt>
    <dgm:pt modelId="{93FE0BF8-B7C3-4AB2-B245-7F6BF4602EA1}" type="pres">
      <dgm:prSet presAssocID="{0181BF7E-0960-49C2-9D24-AB184F98AE73}" presName="spacer" presStyleCnt="0"/>
      <dgm:spPr/>
    </dgm:pt>
    <dgm:pt modelId="{E340E439-7D1B-4E65-A2BB-D7FB4567EB5C}" type="pres">
      <dgm:prSet presAssocID="{3EBACAC5-F4BD-4BED-A0E6-2AC6490F56F5}" presName="parentText" presStyleLbl="node1" presStyleIdx="1" presStyleCnt="6">
        <dgm:presLayoutVars>
          <dgm:chMax val="0"/>
          <dgm:bulletEnabled val="1"/>
        </dgm:presLayoutVars>
      </dgm:prSet>
      <dgm:spPr/>
    </dgm:pt>
    <dgm:pt modelId="{450A6352-2674-41E6-9F31-49D1421415BD}" type="pres">
      <dgm:prSet presAssocID="{E4DD2434-5619-425B-8B4E-09F3BD76B842}" presName="spacer" presStyleCnt="0"/>
      <dgm:spPr/>
    </dgm:pt>
    <dgm:pt modelId="{CF565455-D9C0-4C2C-B254-BBA0D6967BCF}" type="pres">
      <dgm:prSet presAssocID="{5E119B8A-5C84-4534-950E-0FB2653956C0}" presName="parentText" presStyleLbl="node1" presStyleIdx="2" presStyleCnt="6">
        <dgm:presLayoutVars>
          <dgm:chMax val="0"/>
          <dgm:bulletEnabled val="1"/>
        </dgm:presLayoutVars>
      </dgm:prSet>
      <dgm:spPr/>
    </dgm:pt>
    <dgm:pt modelId="{47046A0F-1463-43C4-BE03-05EEC7A5C602}" type="pres">
      <dgm:prSet presAssocID="{8704C28E-A763-4D2F-9686-C8DEFD1529E4}" presName="spacer" presStyleCnt="0"/>
      <dgm:spPr/>
    </dgm:pt>
    <dgm:pt modelId="{5048CEB8-AA84-4AB0-BDE8-831F4CBCF521}" type="pres">
      <dgm:prSet presAssocID="{16066A5D-21F2-4DF4-BB8C-BDFA992FF423}" presName="parentText" presStyleLbl="node1" presStyleIdx="3" presStyleCnt="6">
        <dgm:presLayoutVars>
          <dgm:chMax val="0"/>
          <dgm:bulletEnabled val="1"/>
        </dgm:presLayoutVars>
      </dgm:prSet>
      <dgm:spPr/>
    </dgm:pt>
    <dgm:pt modelId="{F06EAEC4-A624-4C41-A771-2E2BF1CB221C}" type="pres">
      <dgm:prSet presAssocID="{60A03F84-4365-48B5-938C-604AC2CF80FA}" presName="spacer" presStyleCnt="0"/>
      <dgm:spPr/>
    </dgm:pt>
    <dgm:pt modelId="{630DED07-1EAA-4587-943B-F16AB7B2A51E}" type="pres">
      <dgm:prSet presAssocID="{BC3583A2-021C-44B7-9941-90A190FA7200}" presName="parentText" presStyleLbl="node1" presStyleIdx="4" presStyleCnt="6">
        <dgm:presLayoutVars>
          <dgm:chMax val="0"/>
          <dgm:bulletEnabled val="1"/>
        </dgm:presLayoutVars>
      </dgm:prSet>
      <dgm:spPr/>
    </dgm:pt>
    <dgm:pt modelId="{B0C8625B-D9AC-448E-BD8F-E71EF4953BB9}" type="pres">
      <dgm:prSet presAssocID="{53A9810B-9E59-4799-A185-1A97872DAC9F}" presName="spacer" presStyleCnt="0"/>
      <dgm:spPr/>
    </dgm:pt>
    <dgm:pt modelId="{417CFCF6-7870-4654-8243-458816DABF20}" type="pres">
      <dgm:prSet presAssocID="{6D14FAFE-166A-4155-A3D3-7CAC160B732C}" presName="parentText" presStyleLbl="node1" presStyleIdx="5" presStyleCnt="6">
        <dgm:presLayoutVars>
          <dgm:chMax val="0"/>
          <dgm:bulletEnabled val="1"/>
        </dgm:presLayoutVars>
      </dgm:prSet>
      <dgm:spPr/>
    </dgm:pt>
  </dgm:ptLst>
  <dgm:cxnLst>
    <dgm:cxn modelId="{8DA75316-0D9E-469B-AE46-E42DCBBB6515}" srcId="{A535B680-482B-453D-AA63-0A54CC71C58E}" destId="{6D14FAFE-166A-4155-A3D3-7CAC160B732C}" srcOrd="5" destOrd="0" parTransId="{8562DD49-4974-459A-8EE4-ABFEBAE5EE32}" sibTransId="{09939FC8-3CE5-43B6-BC4E-34AF79C19938}"/>
    <dgm:cxn modelId="{6E730117-DE09-4EEB-9D03-76371352DD71}" type="presOf" srcId="{BC3583A2-021C-44B7-9941-90A190FA7200}" destId="{630DED07-1EAA-4587-943B-F16AB7B2A51E}" srcOrd="0" destOrd="0" presId="urn:microsoft.com/office/officeart/2005/8/layout/vList2"/>
    <dgm:cxn modelId="{85571917-707C-4EC0-971C-C7B7B81623F6}" srcId="{A535B680-482B-453D-AA63-0A54CC71C58E}" destId="{3EBACAC5-F4BD-4BED-A0E6-2AC6490F56F5}" srcOrd="1" destOrd="0" parTransId="{EB2AC7D9-7E77-4B46-A128-A4D40AD9D328}" sibTransId="{E4DD2434-5619-425B-8B4E-09F3BD76B842}"/>
    <dgm:cxn modelId="{91227C33-0F47-47B6-AAAB-38F6790DB744}" type="presOf" srcId="{3EBACAC5-F4BD-4BED-A0E6-2AC6490F56F5}" destId="{E340E439-7D1B-4E65-A2BB-D7FB4567EB5C}" srcOrd="0" destOrd="0" presId="urn:microsoft.com/office/officeart/2005/8/layout/vList2"/>
    <dgm:cxn modelId="{0328E136-81F8-44FD-B240-27DA3F62326E}" type="presOf" srcId="{16066A5D-21F2-4DF4-BB8C-BDFA992FF423}" destId="{5048CEB8-AA84-4AB0-BDE8-831F4CBCF521}" srcOrd="0" destOrd="0" presId="urn:microsoft.com/office/officeart/2005/8/layout/vList2"/>
    <dgm:cxn modelId="{4B306A5F-B844-4322-B45A-DF35460E1247}" srcId="{A535B680-482B-453D-AA63-0A54CC71C58E}" destId="{BC3583A2-021C-44B7-9941-90A190FA7200}" srcOrd="4" destOrd="0" parTransId="{025CF7F9-A991-47FF-9A69-A600D6E64B6B}" sibTransId="{53A9810B-9E59-4799-A185-1A97872DAC9F}"/>
    <dgm:cxn modelId="{E4E8865F-8572-4385-B60F-389EC82C91B4}" srcId="{A535B680-482B-453D-AA63-0A54CC71C58E}" destId="{5E119B8A-5C84-4534-950E-0FB2653956C0}" srcOrd="2" destOrd="0" parTransId="{D1367DCF-9935-44C8-B879-5F6998DC73D0}" sibTransId="{8704C28E-A763-4D2F-9686-C8DEFD1529E4}"/>
    <dgm:cxn modelId="{98355A73-2FCD-4BC9-82FB-6605382659F5}" srcId="{A535B680-482B-453D-AA63-0A54CC71C58E}" destId="{83DD6665-14EC-4F43-AA98-6D23E3EA16E7}" srcOrd="0" destOrd="0" parTransId="{2E171180-78D3-4404-AAE1-3BE2682A0501}" sibTransId="{0181BF7E-0960-49C2-9D24-AB184F98AE73}"/>
    <dgm:cxn modelId="{6B9F5777-F302-441B-BCC1-3BE53AED17C6}" type="presOf" srcId="{6D14FAFE-166A-4155-A3D3-7CAC160B732C}" destId="{417CFCF6-7870-4654-8243-458816DABF20}" srcOrd="0" destOrd="0" presId="urn:microsoft.com/office/officeart/2005/8/layout/vList2"/>
    <dgm:cxn modelId="{E8DD23A0-7F2F-473C-8DB7-9EBC049D378C}" type="presOf" srcId="{83DD6665-14EC-4F43-AA98-6D23E3EA16E7}" destId="{FE781E77-5A88-4490-8A51-5A11461D0BCD}" srcOrd="0" destOrd="0" presId="urn:microsoft.com/office/officeart/2005/8/layout/vList2"/>
    <dgm:cxn modelId="{DFF8F0B8-E74C-4095-907E-EA327FD405CF}" type="presOf" srcId="{5E119B8A-5C84-4534-950E-0FB2653956C0}" destId="{CF565455-D9C0-4C2C-B254-BBA0D6967BCF}" srcOrd="0" destOrd="0" presId="urn:microsoft.com/office/officeart/2005/8/layout/vList2"/>
    <dgm:cxn modelId="{AC8A8CE0-4BF6-4667-BB7F-C39E5B34E678}" srcId="{A535B680-482B-453D-AA63-0A54CC71C58E}" destId="{16066A5D-21F2-4DF4-BB8C-BDFA992FF423}" srcOrd="3" destOrd="0" parTransId="{B3258928-2053-42D9-AA7D-01DD8164BBF8}" sibTransId="{60A03F84-4365-48B5-938C-604AC2CF80FA}"/>
    <dgm:cxn modelId="{081951E4-F5D6-4936-B127-9D7B3E6BB93D}" type="presOf" srcId="{A535B680-482B-453D-AA63-0A54CC71C58E}" destId="{857750A4-E277-4802-B312-01FCFB891944}" srcOrd="0" destOrd="0" presId="urn:microsoft.com/office/officeart/2005/8/layout/vList2"/>
    <dgm:cxn modelId="{2A180936-7D74-4E79-9527-747B2CF18D40}" type="presParOf" srcId="{857750A4-E277-4802-B312-01FCFB891944}" destId="{FE781E77-5A88-4490-8A51-5A11461D0BCD}" srcOrd="0" destOrd="0" presId="urn:microsoft.com/office/officeart/2005/8/layout/vList2"/>
    <dgm:cxn modelId="{EA0A2432-F6E8-4F63-B693-F8A5E09ED68C}" type="presParOf" srcId="{857750A4-E277-4802-B312-01FCFB891944}" destId="{93FE0BF8-B7C3-4AB2-B245-7F6BF4602EA1}" srcOrd="1" destOrd="0" presId="urn:microsoft.com/office/officeart/2005/8/layout/vList2"/>
    <dgm:cxn modelId="{A50A0C40-6A51-402B-9650-91FD97A5F786}" type="presParOf" srcId="{857750A4-E277-4802-B312-01FCFB891944}" destId="{E340E439-7D1B-4E65-A2BB-D7FB4567EB5C}" srcOrd="2" destOrd="0" presId="urn:microsoft.com/office/officeart/2005/8/layout/vList2"/>
    <dgm:cxn modelId="{EB43F67F-BCF8-4A60-B87F-C12AB0C6EE6F}" type="presParOf" srcId="{857750A4-E277-4802-B312-01FCFB891944}" destId="{450A6352-2674-41E6-9F31-49D1421415BD}" srcOrd="3" destOrd="0" presId="urn:microsoft.com/office/officeart/2005/8/layout/vList2"/>
    <dgm:cxn modelId="{6EA21395-E6C3-42D3-A971-1750707F277A}" type="presParOf" srcId="{857750A4-E277-4802-B312-01FCFB891944}" destId="{CF565455-D9C0-4C2C-B254-BBA0D6967BCF}" srcOrd="4" destOrd="0" presId="urn:microsoft.com/office/officeart/2005/8/layout/vList2"/>
    <dgm:cxn modelId="{637C562A-88EA-44F4-A18D-4CD6DA98E4F6}" type="presParOf" srcId="{857750A4-E277-4802-B312-01FCFB891944}" destId="{47046A0F-1463-43C4-BE03-05EEC7A5C602}" srcOrd="5" destOrd="0" presId="urn:microsoft.com/office/officeart/2005/8/layout/vList2"/>
    <dgm:cxn modelId="{147973E8-301A-40C8-B28F-2D495D9E5A9D}" type="presParOf" srcId="{857750A4-E277-4802-B312-01FCFB891944}" destId="{5048CEB8-AA84-4AB0-BDE8-831F4CBCF521}" srcOrd="6" destOrd="0" presId="urn:microsoft.com/office/officeart/2005/8/layout/vList2"/>
    <dgm:cxn modelId="{92DE4520-5A9C-489E-B77E-429BA6C49F37}" type="presParOf" srcId="{857750A4-E277-4802-B312-01FCFB891944}" destId="{F06EAEC4-A624-4C41-A771-2E2BF1CB221C}" srcOrd="7" destOrd="0" presId="urn:microsoft.com/office/officeart/2005/8/layout/vList2"/>
    <dgm:cxn modelId="{1FBD768D-9C1B-468A-AC8E-D776C74F1041}" type="presParOf" srcId="{857750A4-E277-4802-B312-01FCFB891944}" destId="{630DED07-1EAA-4587-943B-F16AB7B2A51E}" srcOrd="8" destOrd="0" presId="urn:microsoft.com/office/officeart/2005/8/layout/vList2"/>
    <dgm:cxn modelId="{91FFAAA3-FFD2-43C1-A762-3B47B12B7F4A}" type="presParOf" srcId="{857750A4-E277-4802-B312-01FCFB891944}" destId="{B0C8625B-D9AC-448E-BD8F-E71EF4953BB9}" srcOrd="9" destOrd="0" presId="urn:microsoft.com/office/officeart/2005/8/layout/vList2"/>
    <dgm:cxn modelId="{97CF3EDC-52FF-4F7F-BFC0-424DD0AA4894}" type="presParOf" srcId="{857750A4-E277-4802-B312-01FCFB891944}" destId="{417CFCF6-7870-4654-8243-458816DABF2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59284-78E3-42E0-908C-A35BEBEA7721}">
      <dsp:nvSpPr>
        <dsp:cNvPr id="0" name=""/>
        <dsp:cNvSpPr/>
      </dsp:nvSpPr>
      <dsp:spPr>
        <a:xfrm>
          <a:off x="0" y="250884"/>
          <a:ext cx="5285506" cy="5967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s-IS" sz="1500" kern="1200" dirty="0" err="1"/>
            <a:t>Rapid</a:t>
          </a:r>
          <a:r>
            <a:rPr lang="is-IS" sz="1500" kern="1200" dirty="0"/>
            <a:t> </a:t>
          </a:r>
          <a:r>
            <a:rPr lang="is-IS" sz="1500" kern="1200" dirty="0" err="1"/>
            <a:t>publishing</a:t>
          </a:r>
          <a:r>
            <a:rPr lang="is-IS" sz="1500" kern="1200" dirty="0"/>
            <a:t> - </a:t>
          </a:r>
          <a:r>
            <a:rPr lang="en-US" sz="1500" b="0" i="0" kern="1200" dirty="0"/>
            <a:t>The peer review process is given an unrealistically short time (e.g., 2 weeks).</a:t>
          </a:r>
          <a:endParaRPr lang="en-US" sz="1500" kern="1200" dirty="0"/>
        </a:p>
      </dsp:txBody>
      <dsp:txXfrm>
        <a:off x="29128" y="280012"/>
        <a:ext cx="5227250" cy="538444"/>
      </dsp:txXfrm>
    </dsp:sp>
    <dsp:sp modelId="{10E26680-64BF-41BE-9F37-C16AF443F1F4}">
      <dsp:nvSpPr>
        <dsp:cNvPr id="0" name=""/>
        <dsp:cNvSpPr/>
      </dsp:nvSpPr>
      <dsp:spPr>
        <a:xfrm>
          <a:off x="0" y="942129"/>
          <a:ext cx="5285506" cy="596700"/>
        </a:xfrm>
        <a:prstGeom prst="roundRect">
          <a:avLst/>
        </a:prstGeom>
        <a:solidFill>
          <a:schemeClr val="accent3">
            <a:hueOff val="514645"/>
            <a:satOff val="3089"/>
            <a:lumOff val="235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0" i="0" kern="1200" dirty="0"/>
            <a:t>Claims to be open access but is not listed in doaj.org (Directory of Open Access Journals).</a:t>
          </a:r>
        </a:p>
      </dsp:txBody>
      <dsp:txXfrm>
        <a:off x="29128" y="971257"/>
        <a:ext cx="5227250" cy="538444"/>
      </dsp:txXfrm>
    </dsp:sp>
    <dsp:sp modelId="{DC374DD8-E61E-4AC6-91A8-AD9C57E73131}">
      <dsp:nvSpPr>
        <dsp:cNvPr id="0" name=""/>
        <dsp:cNvSpPr/>
      </dsp:nvSpPr>
      <dsp:spPr>
        <a:xfrm>
          <a:off x="0" y="1530684"/>
          <a:ext cx="5285506" cy="596700"/>
        </a:xfrm>
        <a:prstGeom prst="roundRect">
          <a:avLst/>
        </a:prstGeom>
        <a:solidFill>
          <a:schemeClr val="accent3">
            <a:hueOff val="1029291"/>
            <a:satOff val="6178"/>
            <a:lumOff val="470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0" i="0" kern="1200" dirty="0"/>
            <a:t>The journal isn’t in a specific field, or the articles don’t follow the stated scope of the journal.</a:t>
          </a:r>
        </a:p>
      </dsp:txBody>
      <dsp:txXfrm>
        <a:off x="29128" y="1559812"/>
        <a:ext cx="5227250" cy="538444"/>
      </dsp:txXfrm>
    </dsp:sp>
    <dsp:sp modelId="{2BDF8F96-1907-4986-8249-4379E9041D10}">
      <dsp:nvSpPr>
        <dsp:cNvPr id="0" name=""/>
        <dsp:cNvSpPr/>
      </dsp:nvSpPr>
      <dsp:spPr>
        <a:xfrm>
          <a:off x="0" y="2170584"/>
          <a:ext cx="5285506" cy="596700"/>
        </a:xfrm>
        <a:prstGeom prst="roundRect">
          <a:avLst/>
        </a:prstGeom>
        <a:solidFill>
          <a:schemeClr val="accent3">
            <a:hueOff val="1543936"/>
            <a:satOff val="9267"/>
            <a:lumOff val="705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0" i="0" kern="1200" dirty="0"/>
            <a:t>A huge number of published articles per issue.</a:t>
          </a:r>
        </a:p>
      </dsp:txBody>
      <dsp:txXfrm>
        <a:off x="29128" y="2199712"/>
        <a:ext cx="5227250" cy="538444"/>
      </dsp:txXfrm>
    </dsp:sp>
    <dsp:sp modelId="{CE999B4C-CBD0-4F40-A5DE-0DEBFC2B0C37}">
      <dsp:nvSpPr>
        <dsp:cNvPr id="0" name=""/>
        <dsp:cNvSpPr/>
      </dsp:nvSpPr>
      <dsp:spPr>
        <a:xfrm>
          <a:off x="0" y="2810485"/>
          <a:ext cx="5285506" cy="596700"/>
        </a:xfrm>
        <a:prstGeom prst="roundRect">
          <a:avLst/>
        </a:prstGeom>
        <a:solidFill>
          <a:schemeClr val="accent3">
            <a:hueOff val="2058582"/>
            <a:satOff val="12356"/>
            <a:lumOff val="941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0" i="0" kern="1200" dirty="0"/>
            <a:t>The publisher doesn’t appear in Scopus </a:t>
          </a:r>
          <a:r>
            <a:rPr lang="en-US" sz="1500" b="0" i="0" kern="1200" dirty="0" err="1"/>
            <a:t>CiteScore</a:t>
          </a:r>
          <a:r>
            <a:rPr lang="en-US" sz="1500" b="0" i="0" kern="1200" dirty="0"/>
            <a:t> or Clarivate </a:t>
          </a:r>
          <a:r>
            <a:rPr lang="en-US" sz="1500" b="0" i="0" kern="1200" dirty="0" err="1"/>
            <a:t>InCites</a:t>
          </a:r>
          <a:r>
            <a:rPr lang="en-US" sz="1500" b="0" i="0" kern="1200" dirty="0"/>
            <a:t>.</a:t>
          </a:r>
        </a:p>
      </dsp:txBody>
      <dsp:txXfrm>
        <a:off x="29128" y="2839613"/>
        <a:ext cx="5227250" cy="538444"/>
      </dsp:txXfrm>
    </dsp:sp>
    <dsp:sp modelId="{53C20D03-5055-4346-8843-67B9129B2013}">
      <dsp:nvSpPr>
        <dsp:cNvPr id="0" name=""/>
        <dsp:cNvSpPr/>
      </dsp:nvSpPr>
      <dsp:spPr>
        <a:xfrm>
          <a:off x="0" y="3450385"/>
          <a:ext cx="5285506" cy="596700"/>
        </a:xfrm>
        <a:prstGeom prst="roundRect">
          <a:avLst/>
        </a:prstGeom>
        <a:solidFill>
          <a:schemeClr val="accent3">
            <a:hueOff val="2573227"/>
            <a:satOff val="15445"/>
            <a:lumOff val="1176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0" i="0" kern="1200" dirty="0"/>
            <a:t>The journal homepage has an amateurish look (spelling errors, Gmail, etc.). </a:t>
          </a:r>
        </a:p>
      </dsp:txBody>
      <dsp:txXfrm>
        <a:off x="29128" y="3479513"/>
        <a:ext cx="5227250" cy="538444"/>
      </dsp:txXfrm>
    </dsp:sp>
    <dsp:sp modelId="{41F4B991-9838-4F83-89A4-6C94C9E0FD86}">
      <dsp:nvSpPr>
        <dsp:cNvPr id="0" name=""/>
        <dsp:cNvSpPr/>
      </dsp:nvSpPr>
      <dsp:spPr>
        <a:xfrm>
          <a:off x="0" y="4090285"/>
          <a:ext cx="5285506" cy="596700"/>
        </a:xfrm>
        <a:prstGeom prst="roundRect">
          <a:avLst/>
        </a:prstGeom>
        <a:solidFill>
          <a:schemeClr val="accent3">
            <a:hueOff val="3087872"/>
            <a:satOff val="18534"/>
            <a:lumOff val="141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0" i="0" kern="1200" dirty="0"/>
            <a:t>The publisher sends spam emails requesting articles, often filled with praise for the author.</a:t>
          </a:r>
        </a:p>
      </dsp:txBody>
      <dsp:txXfrm>
        <a:off x="29128" y="4119413"/>
        <a:ext cx="5227250" cy="538444"/>
      </dsp:txXfrm>
    </dsp:sp>
    <dsp:sp modelId="{DC7B1DBE-C673-4D90-A880-2603ECE43605}">
      <dsp:nvSpPr>
        <dsp:cNvPr id="0" name=""/>
        <dsp:cNvSpPr/>
      </dsp:nvSpPr>
      <dsp:spPr>
        <a:xfrm>
          <a:off x="0" y="4730185"/>
          <a:ext cx="5285506" cy="596700"/>
        </a:xfrm>
        <a:prstGeom prst="roundRect">
          <a:avLst/>
        </a:prstGeom>
        <a:solidFill>
          <a:schemeClr val="accent3">
            <a:hueOff val="3602518"/>
            <a:satOff val="21623"/>
            <a:lumOff val="1647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0" i="0" kern="1200" dirty="0"/>
            <a:t>The editorial board is made up of scholars who don’t recognize that they are affiliated with the journal or don’t exist.</a:t>
          </a:r>
        </a:p>
      </dsp:txBody>
      <dsp:txXfrm>
        <a:off x="29128" y="4759313"/>
        <a:ext cx="5227250" cy="538444"/>
      </dsp:txXfrm>
    </dsp:sp>
    <dsp:sp modelId="{61E6E9AC-1223-4C38-ACB2-CA3B48DF5F98}">
      <dsp:nvSpPr>
        <dsp:cNvPr id="0" name=""/>
        <dsp:cNvSpPr/>
      </dsp:nvSpPr>
      <dsp:spPr>
        <a:xfrm>
          <a:off x="0" y="5370085"/>
          <a:ext cx="5285506" cy="596700"/>
        </a:xfrm>
        <a:prstGeom prst="roundRect">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0" i="0" kern="1200" dirty="0"/>
            <a:t>The Journal Website is focused on the authors rather than the readers.</a:t>
          </a:r>
        </a:p>
      </dsp:txBody>
      <dsp:txXfrm>
        <a:off x="29128" y="5399213"/>
        <a:ext cx="5227250" cy="538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81E77-5A88-4490-8A51-5A11461D0BCD}">
      <dsp:nvSpPr>
        <dsp:cNvPr id="0" name=""/>
        <dsp:cNvSpPr/>
      </dsp:nvSpPr>
      <dsp:spPr>
        <a:xfrm>
          <a:off x="0" y="21429"/>
          <a:ext cx="5334000" cy="6364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s-IS" sz="1600" kern="1200" dirty="0"/>
            <a:t>Submission of articles is through an email rather than a publishing platform</a:t>
          </a:r>
        </a:p>
      </dsp:txBody>
      <dsp:txXfrm>
        <a:off x="31070" y="52499"/>
        <a:ext cx="5271860" cy="574340"/>
      </dsp:txXfrm>
    </dsp:sp>
    <dsp:sp modelId="{E340E439-7D1B-4E65-A2BB-D7FB4567EB5C}">
      <dsp:nvSpPr>
        <dsp:cNvPr id="0" name=""/>
        <dsp:cNvSpPr/>
      </dsp:nvSpPr>
      <dsp:spPr>
        <a:xfrm>
          <a:off x="0" y="755828"/>
          <a:ext cx="5334000" cy="636480"/>
        </a:xfrm>
        <a:prstGeom prst="roundRect">
          <a:avLst/>
        </a:prstGeom>
        <a:solidFill>
          <a:schemeClr val="accent3">
            <a:hueOff val="823433"/>
            <a:satOff val="4942"/>
            <a:lumOff val="37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s-IS" sz="1600" kern="1200" dirty="0" err="1"/>
            <a:t>Submission</a:t>
          </a:r>
          <a:r>
            <a:rPr lang="is-IS" sz="1600" kern="1200" dirty="0"/>
            <a:t> </a:t>
          </a:r>
          <a:r>
            <a:rPr lang="is-IS" sz="1600" kern="1200" dirty="0" err="1"/>
            <a:t>fee</a:t>
          </a:r>
          <a:r>
            <a:rPr lang="is-IS" sz="1600" kern="1200" dirty="0"/>
            <a:t> or </a:t>
          </a:r>
          <a:r>
            <a:rPr lang="is-IS" sz="1600" kern="1200" dirty="0" err="1"/>
            <a:t>handling</a:t>
          </a:r>
          <a:r>
            <a:rPr lang="is-IS" sz="1600" kern="1200" dirty="0"/>
            <a:t> </a:t>
          </a:r>
          <a:r>
            <a:rPr lang="is-IS" sz="1600" kern="1200" dirty="0" err="1"/>
            <a:t>fee</a:t>
          </a:r>
          <a:r>
            <a:rPr lang="is-IS" sz="1600" kern="1200" dirty="0"/>
            <a:t> </a:t>
          </a:r>
          <a:r>
            <a:rPr lang="is-IS" sz="1600" kern="1200" dirty="0" err="1"/>
            <a:t>implying</a:t>
          </a:r>
          <a:r>
            <a:rPr lang="is-IS" sz="1600" kern="1200" dirty="0"/>
            <a:t> </a:t>
          </a:r>
          <a:r>
            <a:rPr lang="is-IS" sz="1600" kern="1200" dirty="0" err="1"/>
            <a:t>payment</a:t>
          </a:r>
          <a:r>
            <a:rPr lang="is-IS" sz="1600" kern="1200" dirty="0"/>
            <a:t> </a:t>
          </a:r>
          <a:r>
            <a:rPr lang="is-IS" sz="1600" kern="1200" dirty="0" err="1"/>
            <a:t>to</a:t>
          </a:r>
          <a:r>
            <a:rPr lang="is-IS" sz="1600" kern="1200" dirty="0"/>
            <a:t> </a:t>
          </a:r>
          <a:r>
            <a:rPr lang="is-IS" sz="1600" kern="1200" dirty="0" err="1"/>
            <a:t>submit</a:t>
          </a:r>
          <a:endParaRPr lang="is-IS" sz="1600" kern="1200" dirty="0"/>
        </a:p>
      </dsp:txBody>
      <dsp:txXfrm>
        <a:off x="31070" y="786898"/>
        <a:ext cx="5271860" cy="574340"/>
      </dsp:txXfrm>
    </dsp:sp>
    <dsp:sp modelId="{CF565455-D9C0-4C2C-B254-BBA0D6967BCF}">
      <dsp:nvSpPr>
        <dsp:cNvPr id="0" name=""/>
        <dsp:cNvSpPr/>
      </dsp:nvSpPr>
      <dsp:spPr>
        <a:xfrm>
          <a:off x="0" y="1490228"/>
          <a:ext cx="5334000" cy="636480"/>
        </a:xfrm>
        <a:prstGeom prst="roundRect">
          <a:avLst/>
        </a:prstGeom>
        <a:solidFill>
          <a:schemeClr val="accent3">
            <a:hueOff val="1646865"/>
            <a:satOff val="9885"/>
            <a:lumOff val="753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s-IS" sz="1600" kern="1200" dirty="0" err="1"/>
            <a:t>Retraction</a:t>
          </a:r>
          <a:r>
            <a:rPr lang="is-IS" sz="1600" kern="1200" dirty="0"/>
            <a:t> </a:t>
          </a:r>
          <a:r>
            <a:rPr lang="is-IS" sz="1600" kern="1200" dirty="0" err="1"/>
            <a:t>fee</a:t>
          </a:r>
          <a:endParaRPr lang="is-IS" sz="1600" kern="1200" dirty="0"/>
        </a:p>
      </dsp:txBody>
      <dsp:txXfrm>
        <a:off x="31070" y="1521298"/>
        <a:ext cx="5271860" cy="574340"/>
      </dsp:txXfrm>
    </dsp:sp>
    <dsp:sp modelId="{5048CEB8-AA84-4AB0-BDE8-831F4CBCF521}">
      <dsp:nvSpPr>
        <dsp:cNvPr id="0" name=""/>
        <dsp:cNvSpPr/>
      </dsp:nvSpPr>
      <dsp:spPr>
        <a:xfrm>
          <a:off x="0" y="2224629"/>
          <a:ext cx="5334000" cy="636480"/>
        </a:xfrm>
        <a:prstGeom prst="roundRect">
          <a:avLst/>
        </a:prstGeom>
        <a:solidFill>
          <a:schemeClr val="accent3">
            <a:hueOff val="2470298"/>
            <a:satOff val="14827"/>
            <a:lumOff val="1129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s-IS" sz="1600" kern="1200" dirty="0" err="1"/>
            <a:t>Publishing</a:t>
          </a:r>
          <a:r>
            <a:rPr lang="is-IS" sz="1600" kern="1200" dirty="0"/>
            <a:t> </a:t>
          </a:r>
          <a:r>
            <a:rPr lang="is-IS" sz="1600" kern="1200" dirty="0" err="1"/>
            <a:t>fees</a:t>
          </a:r>
          <a:r>
            <a:rPr lang="is-IS" sz="1600" kern="1200" dirty="0"/>
            <a:t> </a:t>
          </a:r>
          <a:r>
            <a:rPr lang="is-IS" sz="1600" kern="1200" dirty="0" err="1"/>
            <a:t>are</a:t>
          </a:r>
          <a:r>
            <a:rPr lang="is-IS" sz="1600" kern="1200" dirty="0"/>
            <a:t> </a:t>
          </a:r>
          <a:r>
            <a:rPr lang="is-IS" sz="1600" kern="1200" dirty="0" err="1"/>
            <a:t>unclear</a:t>
          </a:r>
          <a:endParaRPr lang="is-IS" sz="1600" kern="1200" dirty="0"/>
        </a:p>
      </dsp:txBody>
      <dsp:txXfrm>
        <a:off x="31070" y="2255699"/>
        <a:ext cx="5271860" cy="574340"/>
      </dsp:txXfrm>
    </dsp:sp>
    <dsp:sp modelId="{630DED07-1EAA-4587-943B-F16AB7B2A51E}">
      <dsp:nvSpPr>
        <dsp:cNvPr id="0" name=""/>
        <dsp:cNvSpPr/>
      </dsp:nvSpPr>
      <dsp:spPr>
        <a:xfrm>
          <a:off x="0" y="2959028"/>
          <a:ext cx="5334000" cy="636480"/>
        </a:xfrm>
        <a:prstGeom prst="roundRect">
          <a:avLst/>
        </a:prstGeom>
        <a:solidFill>
          <a:schemeClr val="accent3">
            <a:hueOff val="3293730"/>
            <a:satOff val="19770"/>
            <a:lumOff val="150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s-IS" sz="1600" kern="1200" dirty="0" err="1"/>
            <a:t>The</a:t>
          </a:r>
          <a:r>
            <a:rPr lang="is-IS" sz="1600" kern="1200" dirty="0"/>
            <a:t> </a:t>
          </a:r>
          <a:r>
            <a:rPr lang="is-IS" sz="1600" kern="1200" dirty="0" err="1"/>
            <a:t>journal</a:t>
          </a:r>
          <a:r>
            <a:rPr lang="is-IS" sz="1600" kern="1200" dirty="0"/>
            <a:t> </a:t>
          </a:r>
          <a:r>
            <a:rPr lang="is-IS" sz="1600" kern="1200" dirty="0" err="1"/>
            <a:t>has</a:t>
          </a:r>
          <a:r>
            <a:rPr lang="is-IS" sz="1600" kern="1200" dirty="0"/>
            <a:t> a </a:t>
          </a:r>
          <a:r>
            <a:rPr lang="is-IS" sz="1600" kern="1200" dirty="0" err="1"/>
            <a:t>similar</a:t>
          </a:r>
          <a:r>
            <a:rPr lang="is-IS" sz="1600" kern="1200" dirty="0"/>
            <a:t> </a:t>
          </a:r>
          <a:r>
            <a:rPr lang="is-IS" sz="1600" kern="1200" dirty="0" err="1"/>
            <a:t>name</a:t>
          </a:r>
          <a:r>
            <a:rPr lang="is-IS" sz="1600" kern="1200" dirty="0"/>
            <a:t> </a:t>
          </a:r>
          <a:r>
            <a:rPr lang="is-IS" sz="1600" kern="1200" dirty="0" err="1"/>
            <a:t>to</a:t>
          </a:r>
          <a:r>
            <a:rPr lang="is-IS" sz="1600" kern="1200" dirty="0"/>
            <a:t> a </a:t>
          </a:r>
          <a:r>
            <a:rPr lang="is-IS" sz="1600" kern="1200" dirty="0" err="1"/>
            <a:t>legitimate</a:t>
          </a:r>
          <a:r>
            <a:rPr lang="is-IS" sz="1600" kern="1200" dirty="0"/>
            <a:t> </a:t>
          </a:r>
          <a:r>
            <a:rPr lang="is-IS" sz="1600" kern="1200" dirty="0" err="1"/>
            <a:t>journal</a:t>
          </a:r>
          <a:endParaRPr lang="is-IS" sz="1600" kern="1200" dirty="0"/>
        </a:p>
      </dsp:txBody>
      <dsp:txXfrm>
        <a:off x="31070" y="2990098"/>
        <a:ext cx="5271860" cy="574340"/>
      </dsp:txXfrm>
    </dsp:sp>
    <dsp:sp modelId="{417CFCF6-7870-4654-8243-458816DABF20}">
      <dsp:nvSpPr>
        <dsp:cNvPr id="0" name=""/>
        <dsp:cNvSpPr/>
      </dsp:nvSpPr>
      <dsp:spPr>
        <a:xfrm>
          <a:off x="0" y="3693429"/>
          <a:ext cx="5334000" cy="636480"/>
        </a:xfrm>
        <a:prstGeom prst="roundRect">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s-IS" sz="1600" kern="1200" dirty="0" err="1"/>
            <a:t>The</a:t>
          </a:r>
          <a:r>
            <a:rPr lang="is-IS" sz="1600" kern="1200" dirty="0"/>
            <a:t> </a:t>
          </a:r>
          <a:r>
            <a:rPr lang="is-IS" sz="1600" kern="1200" err="1"/>
            <a:t>journal</a:t>
          </a:r>
          <a:r>
            <a:rPr lang="is-IS" sz="1600" kern="1200"/>
            <a:t> cites </a:t>
          </a:r>
          <a:r>
            <a:rPr lang="is-IS" sz="1600" kern="1200" dirty="0"/>
            <a:t>false </a:t>
          </a:r>
          <a:r>
            <a:rPr lang="is-IS" sz="1600" kern="1200" dirty="0" err="1"/>
            <a:t>indexing</a:t>
          </a:r>
          <a:r>
            <a:rPr lang="is-IS" sz="1600" kern="1200" dirty="0"/>
            <a:t>, </a:t>
          </a:r>
          <a:r>
            <a:rPr lang="is-IS" sz="1600" kern="1200" dirty="0" err="1"/>
            <a:t>including</a:t>
          </a:r>
          <a:r>
            <a:rPr lang="is-IS" sz="1600" kern="1200" dirty="0"/>
            <a:t> </a:t>
          </a:r>
          <a:r>
            <a:rPr lang="is-IS" sz="1600" kern="1200" dirty="0" err="1"/>
            <a:t>f.ex</a:t>
          </a:r>
          <a:r>
            <a:rPr lang="is-IS" sz="1600" kern="1200" dirty="0"/>
            <a:t>. </a:t>
          </a:r>
          <a:r>
            <a:rPr lang="is-IS" sz="1600" kern="1200" dirty="0" err="1"/>
            <a:t>Google</a:t>
          </a:r>
          <a:r>
            <a:rPr lang="is-IS" sz="1600" kern="1200" dirty="0"/>
            <a:t> </a:t>
          </a:r>
          <a:r>
            <a:rPr lang="is-IS" sz="1600" kern="1200" dirty="0" err="1"/>
            <a:t>Scholar</a:t>
          </a:r>
          <a:r>
            <a:rPr lang="is-IS" sz="1600" kern="1200" dirty="0"/>
            <a:t> and </a:t>
          </a:r>
          <a:r>
            <a:rPr lang="is-IS" sz="1600" kern="1200" dirty="0" err="1"/>
            <a:t>Copernicus</a:t>
          </a:r>
          <a:endParaRPr lang="is-IS" sz="1600" kern="1200" dirty="0"/>
        </a:p>
      </dsp:txBody>
      <dsp:txXfrm>
        <a:off x="31070" y="3724499"/>
        <a:ext cx="5271860" cy="5743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FFE09-FDC4-44DD-8461-0371685FB7C3}" type="datetimeFigureOut">
              <a:rPr lang="is-IS" smtClean="0"/>
              <a:t>19.2.2025</a:t>
            </a:fld>
            <a:endParaRPr lang="is-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3C8F5-9CC8-4150-ABEC-3EF5ACB82E00}" type="slidenum">
              <a:rPr lang="is-IS" smtClean="0"/>
              <a:t>‹#›</a:t>
            </a:fld>
            <a:endParaRPr lang="is-IS"/>
          </a:p>
        </p:txBody>
      </p:sp>
    </p:spTree>
    <p:extLst>
      <p:ext uri="{BB962C8B-B14F-4D97-AF65-F5344CB8AC3E}">
        <p14:creationId xmlns:p14="http://schemas.microsoft.com/office/powerpoint/2010/main" val="4128609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algn="l"/>
            <a:r>
              <a:rPr lang="en-US" b="0" i="0" dirty="0">
                <a:solidFill>
                  <a:srgbClr val="1F1F1F"/>
                </a:solidFill>
                <a:effectLst/>
                <a:highlight>
                  <a:srgbClr val="F8F9FA"/>
                </a:highlight>
                <a:latin typeface="arial" panose="020B0604020202020204" pitchFamily="34" charset="0"/>
              </a:rPr>
              <a:t>Fast-track publications – the peer review process for reputable publications is usually several months. However, some publications pride themselves on publishing articles quickly. That can be interesting for researchers who need just a few points in the annual assessment for permanent employment. Keep in mind that the peer review process takes time, you need to find two specialists on the subject to review the article, and they need to be willing to do so, that will inevitably take some time. Then the process itself will take time and is likely to consist of more than just a single response to criticism.  </a:t>
            </a:r>
          </a:p>
          <a:p>
            <a:pPr algn="l"/>
            <a:endParaRPr lang="en-US" b="0" i="0" dirty="0">
              <a:solidFill>
                <a:srgbClr val="1F1F1F"/>
              </a:solidFill>
              <a:effectLst/>
              <a:highlight>
                <a:srgbClr val="F8F9FA"/>
              </a:highlight>
              <a:latin typeface="arial" panose="020B0604020202020204" pitchFamily="34" charset="0"/>
            </a:endParaRPr>
          </a:p>
          <a:p>
            <a:pPr algn="l"/>
            <a:r>
              <a:rPr lang="en-US" b="0" i="0" dirty="0">
                <a:solidFill>
                  <a:srgbClr val="1F1F1F"/>
                </a:solidFill>
                <a:effectLst/>
                <a:highlight>
                  <a:srgbClr val="F8F9FA"/>
                </a:highlight>
                <a:latin typeface="arial" panose="020B0604020202020204" pitchFamily="34" charset="0"/>
              </a:rPr>
              <a:t>Special issue publishers - Special issues do not receive impact factors (Impact factor) because they are one-time editions and therefore more difficult to verify - The publishers invite inexperienced scholars to become editors – it is a "great honor". Then the publisher receives articles from people connected to this scholar, but the publisher’s work is poor. </a:t>
            </a:r>
          </a:p>
          <a:p>
            <a:pPr algn="l"/>
            <a:endParaRPr lang="en-US" b="0" i="0" dirty="0">
              <a:solidFill>
                <a:srgbClr val="1F1F1F"/>
              </a:solidFill>
              <a:effectLst/>
              <a:highlight>
                <a:srgbClr val="F8F9FA"/>
              </a:highlight>
              <a:latin typeface="arial" panose="020B0604020202020204" pitchFamily="34" charset="0"/>
            </a:endParaRPr>
          </a:p>
          <a:p>
            <a:pPr algn="l"/>
            <a:r>
              <a:rPr lang="en-US" b="0" i="0" dirty="0">
                <a:solidFill>
                  <a:srgbClr val="1F1F1F"/>
                </a:solidFill>
                <a:effectLst/>
                <a:highlight>
                  <a:srgbClr val="F8F9FA"/>
                </a:highlight>
                <a:latin typeface="arial" panose="020B0604020202020204" pitchFamily="34" charset="0"/>
              </a:rPr>
              <a:t>Mega Journal: Thousands of articles </a:t>
            </a:r>
            <a:r>
              <a:rPr lang="en-US" b="0" i="0">
                <a:solidFill>
                  <a:srgbClr val="1F1F1F"/>
                </a:solidFill>
                <a:effectLst/>
                <a:highlight>
                  <a:srgbClr val="F8F9FA"/>
                </a:highlight>
                <a:latin typeface="arial" panose="020B0604020202020204" pitchFamily="34" charset="0"/>
              </a:rPr>
              <a:t>or even  </a:t>
            </a:r>
            <a:r>
              <a:rPr lang="en-US" b="0" i="0" dirty="0">
                <a:solidFill>
                  <a:srgbClr val="1F1F1F"/>
                </a:solidFill>
                <a:effectLst/>
                <a:highlight>
                  <a:srgbClr val="F8F9FA"/>
                </a:highlight>
                <a:latin typeface="arial" panose="020B0604020202020204" pitchFamily="34" charset="0"/>
              </a:rPr>
              <a:t>tens of thousands of articles published per year. As a result, the number of references to the journal's articles is higher than in a journal that publishes 10 articles a year. It results in a higher impact factor (Impact factor) until the publication is removed from the list, which happens regularly. These journals begin life as normal publications, where the rules are mostly followed for three years. However, when the publication enters the systems that measure impact factors Clarivate </a:t>
            </a:r>
            <a:r>
              <a:rPr lang="en-US" b="0" i="0" dirty="0" err="1">
                <a:solidFill>
                  <a:srgbClr val="1F1F1F"/>
                </a:solidFill>
                <a:effectLst/>
                <a:highlight>
                  <a:srgbClr val="F8F9FA"/>
                </a:highlight>
                <a:latin typeface="arial" panose="020B0604020202020204" pitchFamily="34" charset="0"/>
              </a:rPr>
              <a:t>InCites</a:t>
            </a:r>
            <a:r>
              <a:rPr lang="en-US" b="0" i="0" dirty="0">
                <a:solidFill>
                  <a:srgbClr val="1F1F1F"/>
                </a:solidFill>
                <a:effectLst/>
                <a:highlight>
                  <a:srgbClr val="F8F9FA"/>
                </a:highlight>
                <a:latin typeface="arial" panose="020B0604020202020204" pitchFamily="34" charset="0"/>
              </a:rPr>
              <a:t> and Scopus </a:t>
            </a:r>
            <a:r>
              <a:rPr lang="en-US" b="0" i="0" dirty="0" err="1">
                <a:solidFill>
                  <a:srgbClr val="1F1F1F"/>
                </a:solidFill>
                <a:effectLst/>
                <a:highlight>
                  <a:srgbClr val="F8F9FA"/>
                </a:highlight>
                <a:latin typeface="arial" panose="020B0604020202020204" pitchFamily="34" charset="0"/>
              </a:rPr>
              <a:t>citescore</a:t>
            </a:r>
            <a:r>
              <a:rPr lang="en-US" b="0" i="0" dirty="0">
                <a:solidFill>
                  <a:srgbClr val="1F1F1F"/>
                </a:solidFill>
                <a:effectLst/>
                <a:highlight>
                  <a:srgbClr val="F8F9FA"/>
                </a:highlight>
                <a:latin typeface="arial" panose="020B0604020202020204" pitchFamily="34" charset="0"/>
              </a:rPr>
              <a:t>, the working methods change, there is little or no peer review except in name, and the speed of publication becomes high. These publications play on the impact factor in such a way that the volume of the articles leads to a higher citation rate (a million articles in one paper will collectively receive more references than ten articles in another paper). [The author publishes an article in such a paper, writes another article that appears in another paper. There he refers to the article he published at the super magazine. There is a reference that will raise the paper's impact factor. ] </a:t>
            </a:r>
          </a:p>
          <a:p>
            <a:pPr algn="l"/>
            <a:endParaRPr lang="en-US" b="0" i="0" dirty="0">
              <a:solidFill>
                <a:srgbClr val="1F1F1F"/>
              </a:solidFill>
              <a:effectLst/>
              <a:highlight>
                <a:srgbClr val="F8F9FA"/>
              </a:highlight>
              <a:latin typeface="arial" panose="020B0604020202020204" pitchFamily="34" charset="0"/>
            </a:endParaRPr>
          </a:p>
          <a:p>
            <a:pPr algn="l"/>
            <a:r>
              <a:rPr lang="en-US" b="0" i="0" dirty="0">
                <a:solidFill>
                  <a:srgbClr val="1F1F1F"/>
                </a:solidFill>
                <a:effectLst/>
                <a:highlight>
                  <a:srgbClr val="F8F9FA"/>
                </a:highlight>
                <a:latin typeface="arial" panose="020B0604020202020204" pitchFamily="34" charset="0"/>
              </a:rPr>
              <a:t>Stolen journal (Hijacked journal) Very clearly a fraudulent activity. A scammer sets up a website and advertises for articles in the name of another magazine. Jokulljournal.com is an example of such a parasite. May lead to difficulties for the publication that is affected by the theft.</a:t>
            </a:r>
          </a:p>
          <a:p>
            <a:br>
              <a:rPr lang="en-US" b="0" i="0" dirty="0">
                <a:solidFill>
                  <a:srgbClr val="1F1F1F"/>
                </a:solidFill>
                <a:effectLst/>
                <a:highlight>
                  <a:srgbClr val="FFFFFF"/>
                </a:highlight>
                <a:latin typeface="arial" panose="020B0604020202020204" pitchFamily="34" charset="0"/>
              </a:rPr>
            </a:br>
            <a:endParaRPr lang="is-IS" dirty="0"/>
          </a:p>
        </p:txBody>
      </p:sp>
      <p:sp>
        <p:nvSpPr>
          <p:cNvPr id="4" name="Skyggnunúmersstaðgengill 3"/>
          <p:cNvSpPr>
            <a:spLocks noGrp="1"/>
          </p:cNvSpPr>
          <p:nvPr>
            <p:ph type="sldNum" sz="quarter" idx="5"/>
          </p:nvPr>
        </p:nvSpPr>
        <p:spPr/>
        <p:txBody>
          <a:bodyPr/>
          <a:lstStyle/>
          <a:p>
            <a:fld id="{B0CDDB75-A47B-4285-979A-EF6360AEE096}" type="slidenum">
              <a:rPr lang="is-IS" smtClean="0"/>
              <a:t>8</a:t>
            </a:fld>
            <a:endParaRPr lang="is-IS"/>
          </a:p>
        </p:txBody>
      </p:sp>
    </p:spTree>
    <p:extLst>
      <p:ext uri="{BB962C8B-B14F-4D97-AF65-F5344CB8AC3E}">
        <p14:creationId xmlns:p14="http://schemas.microsoft.com/office/powerpoint/2010/main" val="1350618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err="1"/>
              <a:t>Gexin</a:t>
            </a:r>
            <a:r>
              <a:rPr lang="is-IS"/>
              <a:t> </a:t>
            </a:r>
            <a:r>
              <a:rPr lang="is-IS" err="1"/>
              <a:t>publishing</a:t>
            </a:r>
            <a:r>
              <a:rPr lang="is-IS"/>
              <a:t>.</a:t>
            </a:r>
          </a:p>
        </p:txBody>
      </p:sp>
      <p:sp>
        <p:nvSpPr>
          <p:cNvPr id="4" name="Slide Number Placeholder 3"/>
          <p:cNvSpPr>
            <a:spLocks noGrp="1"/>
          </p:cNvSpPr>
          <p:nvPr>
            <p:ph type="sldNum" sz="quarter" idx="5"/>
          </p:nvPr>
        </p:nvSpPr>
        <p:spPr/>
        <p:txBody>
          <a:bodyPr/>
          <a:lstStyle/>
          <a:p>
            <a:fld id="{70E34644-28E3-4459-9B35-912C1634FE9D}" type="slidenum">
              <a:rPr lang="is-IS" smtClean="0"/>
              <a:t>11</a:t>
            </a:fld>
            <a:endParaRPr lang="is-IS"/>
          </a:p>
        </p:txBody>
      </p:sp>
    </p:spTree>
    <p:extLst>
      <p:ext uri="{BB962C8B-B14F-4D97-AF65-F5344CB8AC3E}">
        <p14:creationId xmlns:p14="http://schemas.microsoft.com/office/powerpoint/2010/main" val="353231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err="1"/>
              <a:t>Filled</a:t>
            </a:r>
            <a:r>
              <a:rPr lang="is-IS" dirty="0"/>
              <a:t> </a:t>
            </a:r>
            <a:r>
              <a:rPr lang="is-IS" dirty="0" err="1"/>
              <a:t>with</a:t>
            </a:r>
            <a:r>
              <a:rPr lang="is-IS" dirty="0"/>
              <a:t> </a:t>
            </a:r>
            <a:r>
              <a:rPr lang="is-IS" dirty="0" err="1"/>
              <a:t>praise</a:t>
            </a:r>
            <a:r>
              <a:rPr lang="is-IS" dirty="0"/>
              <a:t> </a:t>
            </a:r>
          </a:p>
          <a:p>
            <a:r>
              <a:rPr lang="is-IS" dirty="0" err="1"/>
              <a:t>Another</a:t>
            </a:r>
            <a:r>
              <a:rPr lang="is-IS" dirty="0"/>
              <a:t> </a:t>
            </a:r>
            <a:r>
              <a:rPr lang="is-IS" dirty="0" err="1"/>
              <a:t>type</a:t>
            </a:r>
            <a:r>
              <a:rPr lang="is-IS" dirty="0"/>
              <a:t> of </a:t>
            </a:r>
            <a:r>
              <a:rPr lang="is-IS" dirty="0" err="1"/>
              <a:t>letter</a:t>
            </a:r>
            <a:r>
              <a:rPr lang="is-IS" dirty="0"/>
              <a:t> offers </a:t>
            </a:r>
            <a:r>
              <a:rPr lang="is-IS" dirty="0" err="1"/>
              <a:t>you</a:t>
            </a:r>
            <a:r>
              <a:rPr lang="is-IS" dirty="0"/>
              <a:t> </a:t>
            </a:r>
            <a:r>
              <a:rPr lang="is-IS" dirty="0" err="1"/>
              <a:t>to</a:t>
            </a:r>
            <a:r>
              <a:rPr lang="is-IS" dirty="0"/>
              <a:t> </a:t>
            </a:r>
            <a:r>
              <a:rPr lang="is-IS" dirty="0" err="1"/>
              <a:t>become</a:t>
            </a:r>
            <a:r>
              <a:rPr lang="is-IS" dirty="0"/>
              <a:t> an </a:t>
            </a:r>
            <a:r>
              <a:rPr lang="is-IS" dirty="0" err="1"/>
              <a:t>honorary</a:t>
            </a:r>
            <a:r>
              <a:rPr lang="is-IS" dirty="0"/>
              <a:t> </a:t>
            </a:r>
            <a:r>
              <a:rPr lang="is-IS" dirty="0" err="1"/>
              <a:t>editor</a:t>
            </a:r>
            <a:r>
              <a:rPr lang="is-IS" dirty="0"/>
              <a:t> or </a:t>
            </a:r>
            <a:r>
              <a:rPr lang="is-IS" dirty="0" err="1"/>
              <a:t>peer</a:t>
            </a:r>
            <a:r>
              <a:rPr lang="is-IS" dirty="0"/>
              <a:t> </a:t>
            </a:r>
            <a:r>
              <a:rPr lang="is-IS" dirty="0" err="1"/>
              <a:t>reviewer</a:t>
            </a:r>
            <a:r>
              <a:rPr lang="is-IS" dirty="0"/>
              <a:t> </a:t>
            </a:r>
            <a:r>
              <a:rPr lang="is-IS" dirty="0" err="1"/>
              <a:t>wihtout</a:t>
            </a:r>
            <a:r>
              <a:rPr lang="is-IS" dirty="0"/>
              <a:t> </a:t>
            </a:r>
            <a:r>
              <a:rPr lang="is-IS" dirty="0" err="1"/>
              <a:t>needing</a:t>
            </a:r>
            <a:r>
              <a:rPr lang="is-IS" dirty="0"/>
              <a:t> </a:t>
            </a:r>
            <a:r>
              <a:rPr lang="is-IS" dirty="0" err="1"/>
              <a:t>to</a:t>
            </a:r>
            <a:r>
              <a:rPr lang="is-IS" dirty="0"/>
              <a:t> </a:t>
            </a:r>
            <a:r>
              <a:rPr lang="is-IS" dirty="0" err="1"/>
              <a:t>any</a:t>
            </a:r>
            <a:r>
              <a:rPr lang="is-IS" dirty="0"/>
              <a:t> of </a:t>
            </a:r>
            <a:r>
              <a:rPr lang="is-IS" dirty="0" err="1"/>
              <a:t>the</a:t>
            </a:r>
            <a:r>
              <a:rPr lang="is-IS" dirty="0"/>
              <a:t> </a:t>
            </a:r>
            <a:r>
              <a:rPr lang="is-IS" dirty="0" err="1"/>
              <a:t>work</a:t>
            </a:r>
            <a:r>
              <a:rPr lang="is-IS" dirty="0"/>
              <a:t> – </a:t>
            </a:r>
            <a:r>
              <a:rPr lang="is-IS" dirty="0" err="1"/>
              <a:t>This</a:t>
            </a:r>
            <a:r>
              <a:rPr lang="is-IS" dirty="0"/>
              <a:t> </a:t>
            </a:r>
            <a:r>
              <a:rPr lang="is-IS" dirty="0" err="1"/>
              <a:t>basically</a:t>
            </a:r>
            <a:r>
              <a:rPr lang="is-IS" dirty="0"/>
              <a:t> </a:t>
            </a:r>
            <a:r>
              <a:rPr lang="is-IS" dirty="0" err="1"/>
              <a:t>means</a:t>
            </a:r>
            <a:r>
              <a:rPr lang="is-IS" dirty="0"/>
              <a:t> </a:t>
            </a:r>
            <a:r>
              <a:rPr lang="is-IS" dirty="0" err="1"/>
              <a:t>that</a:t>
            </a:r>
            <a:r>
              <a:rPr lang="is-IS" dirty="0"/>
              <a:t> </a:t>
            </a:r>
            <a:r>
              <a:rPr lang="is-IS" dirty="0" err="1"/>
              <a:t>the</a:t>
            </a:r>
            <a:r>
              <a:rPr lang="is-IS" dirty="0"/>
              <a:t> </a:t>
            </a:r>
            <a:r>
              <a:rPr lang="is-IS" dirty="0" err="1"/>
              <a:t>publisher</a:t>
            </a:r>
            <a:r>
              <a:rPr lang="is-IS" dirty="0"/>
              <a:t> is </a:t>
            </a:r>
            <a:r>
              <a:rPr lang="is-IS" dirty="0" err="1"/>
              <a:t>going</a:t>
            </a:r>
            <a:r>
              <a:rPr lang="is-IS" dirty="0"/>
              <a:t> </a:t>
            </a:r>
            <a:r>
              <a:rPr lang="is-IS" dirty="0" err="1"/>
              <a:t>to</a:t>
            </a:r>
            <a:r>
              <a:rPr lang="is-IS" dirty="0"/>
              <a:t> </a:t>
            </a:r>
            <a:r>
              <a:rPr lang="is-IS" dirty="0" err="1"/>
              <a:t>use</a:t>
            </a:r>
            <a:r>
              <a:rPr lang="is-IS" dirty="0"/>
              <a:t> </a:t>
            </a:r>
            <a:r>
              <a:rPr lang="is-IS" dirty="0" err="1"/>
              <a:t>your</a:t>
            </a:r>
            <a:r>
              <a:rPr lang="is-IS" dirty="0"/>
              <a:t> </a:t>
            </a:r>
            <a:r>
              <a:rPr lang="is-IS" dirty="0" err="1"/>
              <a:t>name</a:t>
            </a:r>
            <a:r>
              <a:rPr lang="is-IS" dirty="0"/>
              <a:t> </a:t>
            </a:r>
            <a:r>
              <a:rPr lang="is-IS" dirty="0" err="1"/>
              <a:t>to</a:t>
            </a:r>
            <a:r>
              <a:rPr lang="is-IS" dirty="0"/>
              <a:t> </a:t>
            </a:r>
            <a:r>
              <a:rPr lang="is-IS" dirty="0" err="1"/>
              <a:t>legitimize</a:t>
            </a:r>
            <a:r>
              <a:rPr lang="is-IS" dirty="0"/>
              <a:t> </a:t>
            </a:r>
            <a:r>
              <a:rPr lang="is-IS" dirty="0" err="1"/>
              <a:t>his</a:t>
            </a:r>
            <a:r>
              <a:rPr lang="is-IS" dirty="0"/>
              <a:t> </a:t>
            </a:r>
            <a:r>
              <a:rPr lang="is-IS" dirty="0" err="1"/>
              <a:t>editorial</a:t>
            </a:r>
            <a:r>
              <a:rPr lang="is-IS" dirty="0"/>
              <a:t> </a:t>
            </a:r>
            <a:r>
              <a:rPr lang="is-IS" dirty="0" err="1"/>
              <a:t>practice</a:t>
            </a:r>
            <a:r>
              <a:rPr lang="is-IS" dirty="0"/>
              <a:t> </a:t>
            </a:r>
          </a:p>
        </p:txBody>
      </p:sp>
      <p:sp>
        <p:nvSpPr>
          <p:cNvPr id="4" name="Slide Number Placeholder 3"/>
          <p:cNvSpPr>
            <a:spLocks noGrp="1"/>
          </p:cNvSpPr>
          <p:nvPr>
            <p:ph type="sldNum" sz="quarter" idx="5"/>
          </p:nvPr>
        </p:nvSpPr>
        <p:spPr/>
        <p:txBody>
          <a:bodyPr/>
          <a:lstStyle/>
          <a:p>
            <a:fld id="{3CDA1C99-277F-40CC-9F7D-CD99CE237E2B}" type="slidenum">
              <a:rPr lang="is-IS" smtClean="0"/>
              <a:t>12</a:t>
            </a:fld>
            <a:endParaRPr lang="is-IS"/>
          </a:p>
        </p:txBody>
      </p:sp>
    </p:spTree>
    <p:extLst>
      <p:ext uri="{BB962C8B-B14F-4D97-AF65-F5344CB8AC3E}">
        <p14:creationId xmlns:p14="http://schemas.microsoft.com/office/powerpoint/2010/main" val="1781762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err="1"/>
              <a:t>Some</a:t>
            </a:r>
            <a:r>
              <a:rPr lang="is-IS" dirty="0"/>
              <a:t> </a:t>
            </a:r>
            <a:r>
              <a:rPr lang="is-IS" dirty="0" err="1"/>
              <a:t>publishers</a:t>
            </a:r>
            <a:r>
              <a:rPr lang="is-IS" dirty="0"/>
              <a:t> </a:t>
            </a:r>
            <a:r>
              <a:rPr lang="is-IS" dirty="0" err="1"/>
              <a:t>that</a:t>
            </a:r>
            <a:r>
              <a:rPr lang="is-IS" dirty="0"/>
              <a:t> </a:t>
            </a:r>
            <a:r>
              <a:rPr lang="is-IS" dirty="0" err="1"/>
              <a:t>othervice</a:t>
            </a:r>
            <a:r>
              <a:rPr lang="is-IS" dirty="0"/>
              <a:t> </a:t>
            </a:r>
            <a:r>
              <a:rPr lang="is-IS" dirty="0" err="1"/>
              <a:t>are</a:t>
            </a:r>
            <a:r>
              <a:rPr lang="is-IS" dirty="0"/>
              <a:t> </a:t>
            </a:r>
            <a:r>
              <a:rPr lang="is-IS" dirty="0" err="1"/>
              <a:t>considered</a:t>
            </a:r>
            <a:r>
              <a:rPr lang="is-IS" dirty="0"/>
              <a:t> </a:t>
            </a:r>
            <a:r>
              <a:rPr lang="is-IS" dirty="0" err="1"/>
              <a:t>trustworthy</a:t>
            </a:r>
            <a:r>
              <a:rPr lang="is-IS" dirty="0"/>
              <a:t> </a:t>
            </a:r>
            <a:r>
              <a:rPr lang="is-IS" dirty="0" err="1"/>
              <a:t>are</a:t>
            </a:r>
            <a:r>
              <a:rPr lang="is-IS" dirty="0"/>
              <a:t> </a:t>
            </a:r>
            <a:r>
              <a:rPr lang="is-IS" dirty="0" err="1"/>
              <a:t>also</a:t>
            </a:r>
            <a:r>
              <a:rPr lang="is-IS" dirty="0"/>
              <a:t> </a:t>
            </a:r>
            <a:r>
              <a:rPr lang="is-IS" dirty="0" err="1"/>
              <a:t>guilty</a:t>
            </a:r>
            <a:r>
              <a:rPr lang="is-IS" dirty="0"/>
              <a:t> of </a:t>
            </a:r>
            <a:r>
              <a:rPr lang="is-IS" dirty="0" err="1"/>
              <a:t>these</a:t>
            </a:r>
            <a:r>
              <a:rPr lang="is-IS" dirty="0"/>
              <a:t> kind of </a:t>
            </a:r>
            <a:r>
              <a:rPr lang="is-IS" dirty="0" err="1"/>
              <a:t>practices</a:t>
            </a:r>
            <a:r>
              <a:rPr lang="is-IS" dirty="0"/>
              <a:t>, for </a:t>
            </a:r>
            <a:r>
              <a:rPr lang="is-IS" dirty="0" err="1"/>
              <a:t>example</a:t>
            </a:r>
            <a:r>
              <a:rPr lang="is-IS" dirty="0"/>
              <a:t> </a:t>
            </a:r>
            <a:r>
              <a:rPr lang="is-IS" dirty="0" err="1"/>
              <a:t>Nature</a:t>
            </a:r>
            <a:r>
              <a:rPr lang="is-IS" dirty="0"/>
              <a:t>!</a:t>
            </a:r>
          </a:p>
        </p:txBody>
      </p:sp>
      <p:sp>
        <p:nvSpPr>
          <p:cNvPr id="4" name="Slide Number Placeholder 3"/>
          <p:cNvSpPr>
            <a:spLocks noGrp="1"/>
          </p:cNvSpPr>
          <p:nvPr>
            <p:ph type="sldNum" sz="quarter" idx="5"/>
          </p:nvPr>
        </p:nvSpPr>
        <p:spPr/>
        <p:txBody>
          <a:bodyPr/>
          <a:lstStyle/>
          <a:p>
            <a:fld id="{70E34644-28E3-4459-9B35-912C1634FE9D}" type="slidenum">
              <a:rPr lang="is-IS" smtClean="0"/>
              <a:t>13</a:t>
            </a:fld>
            <a:endParaRPr lang="is-IS"/>
          </a:p>
        </p:txBody>
      </p:sp>
    </p:spTree>
    <p:extLst>
      <p:ext uri="{BB962C8B-B14F-4D97-AF65-F5344CB8AC3E}">
        <p14:creationId xmlns:p14="http://schemas.microsoft.com/office/powerpoint/2010/main" val="638408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err="1"/>
              <a:t>Igi</a:t>
            </a:r>
            <a:r>
              <a:rPr lang="is-IS" dirty="0"/>
              <a:t> </a:t>
            </a:r>
            <a:r>
              <a:rPr lang="is-IS" dirty="0" err="1"/>
              <a:t>global</a:t>
            </a:r>
            <a:r>
              <a:rPr lang="is-IS" dirty="0"/>
              <a:t> er ekki rányrkjuútgefandi og hefur verið mikið </a:t>
            </a:r>
            <a:r>
              <a:rPr lang="is-IS" dirty="0" err="1"/>
              <a:t>nýtt</a:t>
            </a:r>
            <a:r>
              <a:rPr lang="is-IS" dirty="0"/>
              <a:t> af fræðimönnum Háskóla Íslands – Ég raunar vil ekki segja neitt til um þennan útgefanda eða gæði hans af eða á, en starfshættirnir eru þannig að ég myndi ekki </a:t>
            </a:r>
            <a:r>
              <a:rPr lang="is-IS" dirty="0" err="1"/>
              <a:t>mæla</a:t>
            </a:r>
            <a:r>
              <a:rPr lang="is-IS" dirty="0"/>
              <a:t> með þeim. </a:t>
            </a:r>
          </a:p>
        </p:txBody>
      </p:sp>
      <p:sp>
        <p:nvSpPr>
          <p:cNvPr id="4" name="Slide Number Placeholder 3"/>
          <p:cNvSpPr>
            <a:spLocks noGrp="1"/>
          </p:cNvSpPr>
          <p:nvPr>
            <p:ph type="sldNum" sz="quarter" idx="5"/>
          </p:nvPr>
        </p:nvSpPr>
        <p:spPr/>
        <p:txBody>
          <a:bodyPr/>
          <a:lstStyle/>
          <a:p>
            <a:fld id="{70E34644-28E3-4459-9B35-912C1634FE9D}" type="slidenum">
              <a:rPr lang="is-IS" smtClean="0"/>
              <a:t>14</a:t>
            </a:fld>
            <a:endParaRPr lang="is-IS"/>
          </a:p>
        </p:txBody>
      </p:sp>
    </p:spTree>
    <p:extLst>
      <p:ext uri="{BB962C8B-B14F-4D97-AF65-F5344CB8AC3E}">
        <p14:creationId xmlns:p14="http://schemas.microsoft.com/office/powerpoint/2010/main" val="213367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Segja frá </a:t>
            </a:r>
            <a:r>
              <a:rPr lang="is-IS" dirty="0" err="1"/>
              <a:t>Lorna</a:t>
            </a:r>
            <a:r>
              <a:rPr lang="is-IS" dirty="0"/>
              <a:t> </a:t>
            </a:r>
            <a:r>
              <a:rPr lang="is-IS" dirty="0" err="1"/>
              <a:t>Wilgaard</a:t>
            </a:r>
            <a:endParaRPr lang="is-IS" dirty="0"/>
          </a:p>
        </p:txBody>
      </p:sp>
      <p:sp>
        <p:nvSpPr>
          <p:cNvPr id="4" name="Slide Number Placeholder 3"/>
          <p:cNvSpPr>
            <a:spLocks noGrp="1"/>
          </p:cNvSpPr>
          <p:nvPr>
            <p:ph type="sldNum" sz="quarter" idx="5"/>
          </p:nvPr>
        </p:nvSpPr>
        <p:spPr/>
        <p:txBody>
          <a:bodyPr/>
          <a:lstStyle/>
          <a:p>
            <a:fld id="{3CDA1C99-277F-40CC-9F7D-CD99CE237E2B}" type="slidenum">
              <a:rPr lang="is-IS" smtClean="0"/>
              <a:t>15</a:t>
            </a:fld>
            <a:endParaRPr lang="is-IS"/>
          </a:p>
        </p:txBody>
      </p:sp>
    </p:spTree>
    <p:extLst>
      <p:ext uri="{BB962C8B-B14F-4D97-AF65-F5344CB8AC3E}">
        <p14:creationId xmlns:p14="http://schemas.microsoft.com/office/powerpoint/2010/main" val="3361688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Lorna Wilgaard</a:t>
            </a:r>
          </a:p>
        </p:txBody>
      </p:sp>
      <p:sp>
        <p:nvSpPr>
          <p:cNvPr id="4" name="Slide Number Placeholder 3"/>
          <p:cNvSpPr>
            <a:spLocks noGrp="1"/>
          </p:cNvSpPr>
          <p:nvPr>
            <p:ph type="sldNum" sz="quarter" idx="5"/>
          </p:nvPr>
        </p:nvSpPr>
        <p:spPr/>
        <p:txBody>
          <a:bodyPr/>
          <a:lstStyle/>
          <a:p>
            <a:fld id="{EE3E5682-4CE7-463F-BFF2-4B9005BB7843}" type="slidenum">
              <a:rPr lang="is-IS" smtClean="0"/>
              <a:t>16</a:t>
            </a:fld>
            <a:endParaRPr lang="is-IS"/>
          </a:p>
        </p:txBody>
      </p:sp>
    </p:spTree>
    <p:extLst>
      <p:ext uri="{BB962C8B-B14F-4D97-AF65-F5344CB8AC3E}">
        <p14:creationId xmlns:p14="http://schemas.microsoft.com/office/powerpoint/2010/main" val="3509707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I </a:t>
            </a:r>
            <a:r>
              <a:rPr lang="is-IS" dirty="0" err="1"/>
              <a:t>should</a:t>
            </a:r>
            <a:r>
              <a:rPr lang="is-IS" dirty="0"/>
              <a:t> </a:t>
            </a:r>
            <a:r>
              <a:rPr lang="is-IS" dirty="0" err="1"/>
              <a:t>add</a:t>
            </a:r>
            <a:r>
              <a:rPr lang="is-IS" dirty="0"/>
              <a:t> </a:t>
            </a:r>
            <a:r>
              <a:rPr lang="is-IS" dirty="0" err="1"/>
              <a:t>to</a:t>
            </a:r>
            <a:r>
              <a:rPr lang="is-IS" dirty="0"/>
              <a:t> </a:t>
            </a:r>
            <a:r>
              <a:rPr lang="is-IS" dirty="0" err="1"/>
              <a:t>this</a:t>
            </a:r>
            <a:r>
              <a:rPr lang="is-IS" dirty="0"/>
              <a:t> – is </a:t>
            </a:r>
            <a:r>
              <a:rPr lang="is-IS" dirty="0" err="1"/>
              <a:t>the</a:t>
            </a:r>
            <a:r>
              <a:rPr lang="is-IS" dirty="0"/>
              <a:t> </a:t>
            </a:r>
            <a:r>
              <a:rPr lang="is-IS" dirty="0" err="1"/>
              <a:t>use</a:t>
            </a:r>
            <a:r>
              <a:rPr lang="is-IS" dirty="0"/>
              <a:t> of </a:t>
            </a:r>
            <a:r>
              <a:rPr lang="is-IS" dirty="0" err="1"/>
              <a:t>stock</a:t>
            </a:r>
            <a:r>
              <a:rPr lang="is-IS" dirty="0"/>
              <a:t> </a:t>
            </a:r>
            <a:r>
              <a:rPr lang="is-IS" dirty="0" err="1"/>
              <a:t>photos</a:t>
            </a:r>
            <a:r>
              <a:rPr lang="is-IS" dirty="0"/>
              <a:t> </a:t>
            </a:r>
            <a:r>
              <a:rPr lang="is-IS" dirty="0" err="1"/>
              <a:t>excessive</a:t>
            </a:r>
            <a:r>
              <a:rPr lang="is-IS" dirty="0"/>
              <a:t>. </a:t>
            </a:r>
          </a:p>
          <a:p>
            <a:r>
              <a:rPr lang="is-IS" dirty="0" err="1"/>
              <a:t>Add</a:t>
            </a:r>
            <a:r>
              <a:rPr lang="is-IS" dirty="0"/>
              <a:t> </a:t>
            </a:r>
            <a:r>
              <a:rPr lang="is-IS" dirty="0" err="1"/>
              <a:t>to</a:t>
            </a:r>
            <a:r>
              <a:rPr lang="is-IS" dirty="0"/>
              <a:t>: Index </a:t>
            </a:r>
            <a:r>
              <a:rPr lang="is-IS" dirty="0" err="1"/>
              <a:t>Copernicus</a:t>
            </a:r>
            <a:r>
              <a:rPr lang="is-IS" dirty="0"/>
              <a:t> - </a:t>
            </a:r>
          </a:p>
          <a:p>
            <a:endParaRPr lang="is-IS" dirty="0"/>
          </a:p>
        </p:txBody>
      </p:sp>
      <p:sp>
        <p:nvSpPr>
          <p:cNvPr id="4" name="Skyggnunúmersstaðgengill 3"/>
          <p:cNvSpPr>
            <a:spLocks noGrp="1"/>
          </p:cNvSpPr>
          <p:nvPr>
            <p:ph type="sldNum" sz="quarter" idx="5"/>
          </p:nvPr>
        </p:nvSpPr>
        <p:spPr/>
        <p:txBody>
          <a:bodyPr/>
          <a:lstStyle/>
          <a:p>
            <a:fld id="{B0CDDB75-A47B-4285-979A-EF6360AEE096}" type="slidenum">
              <a:rPr lang="is-IS" smtClean="0"/>
              <a:t>18</a:t>
            </a:fld>
            <a:endParaRPr lang="is-IS"/>
          </a:p>
        </p:txBody>
      </p:sp>
    </p:spTree>
    <p:extLst>
      <p:ext uri="{BB962C8B-B14F-4D97-AF65-F5344CB8AC3E}">
        <p14:creationId xmlns:p14="http://schemas.microsoft.com/office/powerpoint/2010/main" val="2836030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3CDA1C99-277F-40CC-9F7D-CD99CE237E2B}" type="slidenum">
              <a:rPr lang="is-IS" smtClean="0"/>
              <a:t>19</a:t>
            </a:fld>
            <a:endParaRPr lang="is-IS"/>
          </a:p>
        </p:txBody>
      </p:sp>
    </p:spTree>
    <p:extLst>
      <p:ext uri="{BB962C8B-B14F-4D97-AF65-F5344CB8AC3E}">
        <p14:creationId xmlns:p14="http://schemas.microsoft.com/office/powerpoint/2010/main" val="1473518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18949-3C9F-A325-3E68-AF1D3EE7EA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s-IS"/>
          </a:p>
        </p:txBody>
      </p:sp>
      <p:sp>
        <p:nvSpPr>
          <p:cNvPr id="3" name="Subtitle 2">
            <a:extLst>
              <a:ext uri="{FF2B5EF4-FFF2-40B4-BE49-F238E27FC236}">
                <a16:creationId xmlns:a16="http://schemas.microsoft.com/office/drawing/2014/main" id="{82A11182-E48D-5BD0-75FF-AD848D8F60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a:extLst>
              <a:ext uri="{FF2B5EF4-FFF2-40B4-BE49-F238E27FC236}">
                <a16:creationId xmlns:a16="http://schemas.microsoft.com/office/drawing/2014/main" id="{7E423F41-EFEC-D4BC-6D59-099DFCAC6A9E}"/>
              </a:ext>
            </a:extLst>
          </p:cNvPr>
          <p:cNvSpPr>
            <a:spLocks noGrp="1"/>
          </p:cNvSpPr>
          <p:nvPr>
            <p:ph type="dt" sz="half" idx="10"/>
          </p:nvPr>
        </p:nvSpPr>
        <p:spPr/>
        <p:txBody>
          <a:bodyPr/>
          <a:lstStyle/>
          <a:p>
            <a:fld id="{BC242DC0-06A5-46EC-9672-3E4AEB4EA524}" type="datetimeFigureOut">
              <a:rPr lang="is-IS" smtClean="0"/>
              <a:t>19.2.2025</a:t>
            </a:fld>
            <a:endParaRPr lang="is-IS"/>
          </a:p>
        </p:txBody>
      </p:sp>
      <p:sp>
        <p:nvSpPr>
          <p:cNvPr id="5" name="Footer Placeholder 4">
            <a:extLst>
              <a:ext uri="{FF2B5EF4-FFF2-40B4-BE49-F238E27FC236}">
                <a16:creationId xmlns:a16="http://schemas.microsoft.com/office/drawing/2014/main" id="{ABBD9840-5992-D16E-08EA-02867E45D1BD}"/>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B7F38538-798F-893A-3CAD-7C61B4730533}"/>
              </a:ext>
            </a:extLst>
          </p:cNvPr>
          <p:cNvSpPr>
            <a:spLocks noGrp="1"/>
          </p:cNvSpPr>
          <p:nvPr>
            <p:ph type="sldNum" sz="quarter" idx="12"/>
          </p:nvPr>
        </p:nvSpPr>
        <p:spPr/>
        <p:txBody>
          <a:bodyPr/>
          <a:lstStyle/>
          <a:p>
            <a:fld id="{D7F1AC41-C4DF-4443-9616-F5D15A796BF0}" type="slidenum">
              <a:rPr lang="is-IS" smtClean="0"/>
              <a:t>‹#›</a:t>
            </a:fld>
            <a:endParaRPr lang="is-IS"/>
          </a:p>
        </p:txBody>
      </p:sp>
    </p:spTree>
    <p:extLst>
      <p:ext uri="{BB962C8B-B14F-4D97-AF65-F5344CB8AC3E}">
        <p14:creationId xmlns:p14="http://schemas.microsoft.com/office/powerpoint/2010/main" val="4165237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708A-9CA5-0E4A-85E8-7AED16D14BB7}"/>
              </a:ext>
            </a:extLst>
          </p:cNvPr>
          <p:cNvSpPr>
            <a:spLocks noGrp="1"/>
          </p:cNvSpPr>
          <p:nvPr>
            <p:ph type="title"/>
          </p:nvPr>
        </p:nvSpPr>
        <p:spPr/>
        <p:txBody>
          <a:bodyPr/>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BF64EC0A-D918-FE32-7270-CCC3C99286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B57545B0-E560-3C8D-458B-974EE1D69E7E}"/>
              </a:ext>
            </a:extLst>
          </p:cNvPr>
          <p:cNvSpPr>
            <a:spLocks noGrp="1"/>
          </p:cNvSpPr>
          <p:nvPr>
            <p:ph type="dt" sz="half" idx="10"/>
          </p:nvPr>
        </p:nvSpPr>
        <p:spPr/>
        <p:txBody>
          <a:bodyPr/>
          <a:lstStyle/>
          <a:p>
            <a:fld id="{BC242DC0-06A5-46EC-9672-3E4AEB4EA524}" type="datetimeFigureOut">
              <a:rPr lang="is-IS" smtClean="0"/>
              <a:t>19.2.2025</a:t>
            </a:fld>
            <a:endParaRPr lang="is-IS"/>
          </a:p>
        </p:txBody>
      </p:sp>
      <p:sp>
        <p:nvSpPr>
          <p:cNvPr id="5" name="Footer Placeholder 4">
            <a:extLst>
              <a:ext uri="{FF2B5EF4-FFF2-40B4-BE49-F238E27FC236}">
                <a16:creationId xmlns:a16="http://schemas.microsoft.com/office/drawing/2014/main" id="{5E1406DA-A6E4-EE9C-4CDE-515D3B992A8E}"/>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24F7F595-6EB5-E772-DD38-7AE9A3E3174A}"/>
              </a:ext>
            </a:extLst>
          </p:cNvPr>
          <p:cNvSpPr>
            <a:spLocks noGrp="1"/>
          </p:cNvSpPr>
          <p:nvPr>
            <p:ph type="sldNum" sz="quarter" idx="12"/>
          </p:nvPr>
        </p:nvSpPr>
        <p:spPr/>
        <p:txBody>
          <a:bodyPr/>
          <a:lstStyle/>
          <a:p>
            <a:fld id="{D7F1AC41-C4DF-4443-9616-F5D15A796BF0}" type="slidenum">
              <a:rPr lang="is-IS" smtClean="0"/>
              <a:t>‹#›</a:t>
            </a:fld>
            <a:endParaRPr lang="is-IS"/>
          </a:p>
        </p:txBody>
      </p:sp>
    </p:spTree>
    <p:extLst>
      <p:ext uri="{BB962C8B-B14F-4D97-AF65-F5344CB8AC3E}">
        <p14:creationId xmlns:p14="http://schemas.microsoft.com/office/powerpoint/2010/main" val="1677878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E6D716-085F-D969-C30D-39E4E310C6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0B87D8C2-4486-E8B3-FABD-BD48AD8CCA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AEC788A5-F9CA-0F03-B6D0-46E0E57BC6AC}"/>
              </a:ext>
            </a:extLst>
          </p:cNvPr>
          <p:cNvSpPr>
            <a:spLocks noGrp="1"/>
          </p:cNvSpPr>
          <p:nvPr>
            <p:ph type="dt" sz="half" idx="10"/>
          </p:nvPr>
        </p:nvSpPr>
        <p:spPr/>
        <p:txBody>
          <a:bodyPr/>
          <a:lstStyle/>
          <a:p>
            <a:fld id="{BC242DC0-06A5-46EC-9672-3E4AEB4EA524}" type="datetimeFigureOut">
              <a:rPr lang="is-IS" smtClean="0"/>
              <a:t>19.2.2025</a:t>
            </a:fld>
            <a:endParaRPr lang="is-IS"/>
          </a:p>
        </p:txBody>
      </p:sp>
      <p:sp>
        <p:nvSpPr>
          <p:cNvPr id="5" name="Footer Placeholder 4">
            <a:extLst>
              <a:ext uri="{FF2B5EF4-FFF2-40B4-BE49-F238E27FC236}">
                <a16:creationId xmlns:a16="http://schemas.microsoft.com/office/drawing/2014/main" id="{A63D1513-3792-56B7-03B3-0349F0E6CE28}"/>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28A524E0-6E4B-C041-F045-A542182F95AE}"/>
              </a:ext>
            </a:extLst>
          </p:cNvPr>
          <p:cNvSpPr>
            <a:spLocks noGrp="1"/>
          </p:cNvSpPr>
          <p:nvPr>
            <p:ph type="sldNum" sz="quarter" idx="12"/>
          </p:nvPr>
        </p:nvSpPr>
        <p:spPr/>
        <p:txBody>
          <a:bodyPr/>
          <a:lstStyle/>
          <a:p>
            <a:fld id="{D7F1AC41-C4DF-4443-9616-F5D15A796BF0}" type="slidenum">
              <a:rPr lang="is-IS" smtClean="0"/>
              <a:t>‹#›</a:t>
            </a:fld>
            <a:endParaRPr lang="is-IS"/>
          </a:p>
        </p:txBody>
      </p:sp>
    </p:spTree>
    <p:extLst>
      <p:ext uri="{BB962C8B-B14F-4D97-AF65-F5344CB8AC3E}">
        <p14:creationId xmlns:p14="http://schemas.microsoft.com/office/powerpoint/2010/main" val="2198328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Kafli_1">
    <p:spTree>
      <p:nvGrpSpPr>
        <p:cNvPr id="1" name=""/>
        <p:cNvGrpSpPr/>
        <p:nvPr/>
      </p:nvGrpSpPr>
      <p:grpSpPr>
        <a:xfrm>
          <a:off x="0" y="0"/>
          <a:ext cx="0" cy="0"/>
          <a:chOff x="0" y="0"/>
          <a:chExt cx="0" cy="0"/>
        </a:xfrm>
      </p:grpSpPr>
      <p:sp>
        <p:nvSpPr>
          <p:cNvPr id="6" name="Rectangle 5"/>
          <p:cNvSpPr/>
          <p:nvPr/>
        </p:nvSpPr>
        <p:spPr>
          <a:xfrm>
            <a:off x="0" y="2032"/>
            <a:ext cx="12192000" cy="6858000"/>
          </a:xfrm>
          <a:prstGeom prst="rect">
            <a:avLst/>
          </a:prstGeom>
          <a:solidFill>
            <a:srgbClr val="F8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5"/>
          <p:cNvSpPr>
            <a:spLocks noGrp="1"/>
          </p:cNvSpPr>
          <p:nvPr>
            <p:ph type="body" sz="quarter" idx="10" hasCustomPrompt="1"/>
          </p:nvPr>
        </p:nvSpPr>
        <p:spPr>
          <a:xfrm>
            <a:off x="6847840" y="3952240"/>
            <a:ext cx="3667125" cy="1108075"/>
          </a:xfrm>
          <a:prstGeom prst="rect">
            <a:avLst/>
          </a:prstGeom>
        </p:spPr>
        <p:txBody>
          <a:bodyPr/>
          <a:lstStyle>
            <a:lvl1pPr marL="0" indent="0">
              <a:buNone/>
              <a:defRPr sz="3000" b="0" i="0">
                <a:solidFill>
                  <a:schemeClr val="tx1">
                    <a:lumMod val="50000"/>
                    <a:lumOff val="50000"/>
                  </a:schemeClr>
                </a:solidFill>
                <a:latin typeface="DINPro-Medium" panose="02000503030000020004" pitchFamily="50" charset="0"/>
                <a:ea typeface="DINPro-Medium" panose="02000503030000020004" pitchFamily="50" charset="0"/>
                <a:cs typeface="Calibri"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US" dirty="0" err="1"/>
              <a:t>Dæmi</a:t>
            </a:r>
            <a:r>
              <a:rPr lang="en-US" dirty="0"/>
              <a:t> um</a:t>
            </a:r>
          </a:p>
          <a:p>
            <a:pPr lvl="0"/>
            <a:r>
              <a:rPr lang="en-US" dirty="0" err="1"/>
              <a:t>milliglæru</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41" y="118744"/>
            <a:ext cx="12192000" cy="6858000"/>
          </a:xfrm>
          <a:prstGeom prst="rect">
            <a:avLst/>
          </a:prstGeom>
        </p:spPr>
      </p:pic>
    </p:spTree>
    <p:extLst>
      <p:ext uri="{BB962C8B-B14F-4D97-AF65-F5344CB8AC3E}">
        <p14:creationId xmlns:p14="http://schemas.microsoft.com/office/powerpoint/2010/main" val="945049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Fyrirsogn_Texti">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011"/>
            <a:ext cx="12192000" cy="6858000"/>
          </a:xfrm>
          <a:prstGeom prst="rect">
            <a:avLst/>
          </a:prstGeom>
        </p:spPr>
      </p:pic>
      <p:sp>
        <p:nvSpPr>
          <p:cNvPr id="11" name="Rectangle 10"/>
          <p:cNvSpPr/>
          <p:nvPr/>
        </p:nvSpPr>
        <p:spPr>
          <a:xfrm>
            <a:off x="0" y="1345286"/>
            <a:ext cx="12192000" cy="5512714"/>
          </a:xfrm>
          <a:prstGeom prst="rect">
            <a:avLst/>
          </a:prstGeom>
          <a:solidFill>
            <a:srgbClr val="F8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a:spLocks noGrp="1"/>
          </p:cNvSpPr>
          <p:nvPr>
            <p:ph type="body" sz="quarter" idx="12"/>
          </p:nvPr>
        </p:nvSpPr>
        <p:spPr>
          <a:xfrm>
            <a:off x="9238184" y="6105294"/>
            <a:ext cx="2615786" cy="216768"/>
          </a:xfrm>
          <a:prstGeom prst="rect">
            <a:avLst/>
          </a:prstGeom>
        </p:spPr>
        <p:txBody>
          <a:bodyPr/>
          <a:lstStyle>
            <a:lvl1pPr marL="0" indent="0" algn="r">
              <a:buNone/>
              <a:defRPr sz="1000" b="1" i="0" baseline="0">
                <a:solidFill>
                  <a:schemeClr val="tx1">
                    <a:lumMod val="50000"/>
                    <a:lumOff val="50000"/>
                  </a:schemeClr>
                </a:solidFill>
                <a:latin typeface="Calibri" charset="0"/>
                <a:ea typeface="Calibri" charset="0"/>
                <a:cs typeface="Calibri" charset="0"/>
              </a:defRPr>
            </a:lvl1pPr>
            <a:lvl2pPr marL="457200" indent="0">
              <a:buNone/>
              <a:defRPr sz="1000">
                <a:solidFill>
                  <a:schemeClr val="tx1">
                    <a:lumMod val="50000"/>
                    <a:lumOff val="50000"/>
                  </a:schemeClr>
                </a:solidFill>
              </a:defRPr>
            </a:lvl2pPr>
            <a:lvl3pPr marL="914400" indent="0">
              <a:buNone/>
              <a:defRPr sz="1000">
                <a:solidFill>
                  <a:schemeClr val="tx1">
                    <a:lumMod val="50000"/>
                    <a:lumOff val="50000"/>
                  </a:schemeClr>
                </a:solidFill>
              </a:defRPr>
            </a:lvl3pPr>
            <a:lvl4pPr marL="1371600" indent="0">
              <a:buNone/>
              <a:defRPr sz="1000">
                <a:solidFill>
                  <a:schemeClr val="tx1">
                    <a:lumMod val="50000"/>
                    <a:lumOff val="50000"/>
                  </a:schemeClr>
                </a:solidFill>
              </a:defRPr>
            </a:lvl4pPr>
            <a:lvl5pPr marL="1828800" indent="0">
              <a:buNone/>
              <a:defRPr sz="1000">
                <a:solidFill>
                  <a:schemeClr val="tx1">
                    <a:lumMod val="50000"/>
                    <a:lumOff val="50000"/>
                  </a:schemeClr>
                </a:solidFill>
              </a:defRPr>
            </a:lvl5pPr>
          </a:lstStyle>
          <a:p>
            <a:pPr lvl="0"/>
            <a:r>
              <a:rPr lang="en-US"/>
              <a:t>Click to edit Master text styles</a:t>
            </a:r>
          </a:p>
        </p:txBody>
      </p:sp>
      <p:sp>
        <p:nvSpPr>
          <p:cNvPr id="7" name="Text Placeholder 2"/>
          <p:cNvSpPr>
            <a:spLocks noGrp="1"/>
          </p:cNvSpPr>
          <p:nvPr>
            <p:ph type="body" sz="quarter" idx="11" hasCustomPrompt="1"/>
          </p:nvPr>
        </p:nvSpPr>
        <p:spPr>
          <a:xfrm>
            <a:off x="1754822" y="550054"/>
            <a:ext cx="8213725" cy="623722"/>
          </a:xfrm>
          <a:prstGeom prst="rect">
            <a:avLst/>
          </a:prstGeom>
        </p:spPr>
        <p:txBody>
          <a:bodyPr/>
          <a:lstStyle>
            <a:lvl1pPr marL="0" indent="0" algn="l">
              <a:buFontTx/>
              <a:buNone/>
              <a:defRPr sz="3600">
                <a:solidFill>
                  <a:schemeClr val="tx1">
                    <a:lumMod val="50000"/>
                    <a:lumOff val="50000"/>
                  </a:schemeClr>
                </a:solidFill>
                <a:latin typeface="DINPro-Medium" panose="02000503030000020004" pitchFamily="50" charset="0"/>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
        <p:nvSpPr>
          <p:cNvPr id="9" name="Text Placeholder 2"/>
          <p:cNvSpPr>
            <a:spLocks noGrp="1"/>
          </p:cNvSpPr>
          <p:nvPr>
            <p:ph type="body" sz="quarter" idx="10" hasCustomPrompt="1"/>
          </p:nvPr>
        </p:nvSpPr>
        <p:spPr>
          <a:xfrm>
            <a:off x="1110953" y="1632247"/>
            <a:ext cx="9562744" cy="3409772"/>
          </a:xfrm>
          <a:prstGeom prst="rect">
            <a:avLst/>
          </a:prstGeom>
        </p:spPr>
        <p:txBody>
          <a:bodyPr/>
          <a:lstStyle>
            <a:lvl1pPr marL="342900" indent="-342900">
              <a:buClr>
                <a:srgbClr val="E4002B"/>
              </a:buClr>
              <a:buFont typeface="Arial" panose="020B0604020202020204" pitchFamily="34" charset="0"/>
              <a:buChar char="•"/>
              <a:defRPr sz="2000">
                <a:solidFill>
                  <a:schemeClr val="tx1">
                    <a:lumMod val="50000"/>
                    <a:lumOff val="50000"/>
                  </a:schemeClr>
                </a:solidFill>
                <a:latin typeface="DINPro-Light" panose="02000504040000020003" pitchFamily="50" charset="0"/>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641088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Fyrirsogn_Texti_Mynd_1">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p:nvSpPr>
        <p:spPr>
          <a:xfrm>
            <a:off x="0" y="832104"/>
            <a:ext cx="12192000" cy="6025896"/>
          </a:xfrm>
          <a:prstGeom prst="rect">
            <a:avLst/>
          </a:prstGeom>
          <a:solidFill>
            <a:srgbClr val="F8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6984609" y="1477108"/>
            <a:ext cx="4888523" cy="4846319"/>
          </a:xfrm>
          <a:prstGeom prst="rect">
            <a:avLst/>
          </a:prstGeom>
        </p:spPr>
        <p:txBody>
          <a:bodyPr/>
          <a:lstStyle>
            <a:lvl1pPr>
              <a:buClr>
                <a:srgbClr val="E4002B"/>
              </a:buClr>
              <a:defRPr>
                <a:latin typeface="DINPro-Regular" panose="02000503030000020004" pitchFamily="50" charset="0"/>
              </a:defRPr>
            </a:lvl1pPr>
          </a:lstStyle>
          <a:p>
            <a:r>
              <a:rPr lang="en-US"/>
              <a:t>Click icon to add picture</a:t>
            </a:r>
          </a:p>
        </p:txBody>
      </p:sp>
      <p:sp>
        <p:nvSpPr>
          <p:cNvPr id="16" name="Text Placeholder 2"/>
          <p:cNvSpPr>
            <a:spLocks noGrp="1"/>
          </p:cNvSpPr>
          <p:nvPr>
            <p:ph type="body" sz="quarter" idx="13" hasCustomPrompt="1"/>
          </p:nvPr>
        </p:nvSpPr>
        <p:spPr>
          <a:xfrm>
            <a:off x="9357825" y="478504"/>
            <a:ext cx="2615786" cy="216768"/>
          </a:xfrm>
          <a:prstGeom prst="rect">
            <a:avLst/>
          </a:prstGeom>
        </p:spPr>
        <p:txBody>
          <a:bodyPr/>
          <a:lstStyle>
            <a:lvl1pPr marL="0" indent="0" algn="r">
              <a:buNone/>
              <a:defRPr sz="1000" b="1" i="0" baseline="0">
                <a:solidFill>
                  <a:schemeClr val="tx1">
                    <a:lumMod val="50000"/>
                    <a:lumOff val="50000"/>
                  </a:schemeClr>
                </a:solidFill>
                <a:latin typeface="Calibri" charset="0"/>
                <a:ea typeface="Calibri" charset="0"/>
                <a:cs typeface="Calibri" charset="0"/>
              </a:defRPr>
            </a:lvl1pPr>
            <a:lvl2pPr marL="457200" indent="0">
              <a:buNone/>
              <a:defRPr sz="1000">
                <a:solidFill>
                  <a:schemeClr val="tx1">
                    <a:lumMod val="50000"/>
                    <a:lumOff val="50000"/>
                  </a:schemeClr>
                </a:solidFill>
              </a:defRPr>
            </a:lvl2pPr>
            <a:lvl3pPr marL="914400" indent="0">
              <a:buNone/>
              <a:defRPr sz="1000">
                <a:solidFill>
                  <a:schemeClr val="tx1">
                    <a:lumMod val="50000"/>
                    <a:lumOff val="50000"/>
                  </a:schemeClr>
                </a:solidFill>
              </a:defRPr>
            </a:lvl3pPr>
            <a:lvl4pPr marL="1371600" indent="0">
              <a:buNone/>
              <a:defRPr sz="1000">
                <a:solidFill>
                  <a:schemeClr val="tx1">
                    <a:lumMod val="50000"/>
                    <a:lumOff val="50000"/>
                  </a:schemeClr>
                </a:solidFill>
              </a:defRPr>
            </a:lvl4pPr>
            <a:lvl5pPr marL="1828800" indent="0">
              <a:buNone/>
              <a:defRPr sz="1000">
                <a:solidFill>
                  <a:schemeClr val="tx1">
                    <a:lumMod val="50000"/>
                    <a:lumOff val="50000"/>
                  </a:schemeClr>
                </a:solidFill>
              </a:defRPr>
            </a:lvl5pPr>
          </a:lstStyle>
          <a:p>
            <a:pPr lvl="0"/>
            <a:r>
              <a:rPr lang="en-US" err="1"/>
              <a:t>Titill</a:t>
            </a:r>
            <a:endParaRPr lang="en-US"/>
          </a:p>
        </p:txBody>
      </p:sp>
      <p:sp>
        <p:nvSpPr>
          <p:cNvPr id="9" name="Text Placeholder 2"/>
          <p:cNvSpPr>
            <a:spLocks noGrp="1"/>
          </p:cNvSpPr>
          <p:nvPr>
            <p:ph type="body" sz="quarter" idx="11" hasCustomPrompt="1"/>
          </p:nvPr>
        </p:nvSpPr>
        <p:spPr>
          <a:xfrm>
            <a:off x="1754823" y="1345286"/>
            <a:ext cx="4975161" cy="894994"/>
          </a:xfrm>
          <a:prstGeom prst="rect">
            <a:avLst/>
          </a:prstGeom>
        </p:spPr>
        <p:txBody>
          <a:bodyPr/>
          <a:lstStyle>
            <a:lvl1pPr marL="0" indent="0" algn="l">
              <a:buFontTx/>
              <a:buNone/>
              <a:defRPr sz="3200">
                <a:solidFill>
                  <a:schemeClr val="tx1">
                    <a:lumMod val="50000"/>
                    <a:lumOff val="50000"/>
                  </a:schemeClr>
                </a:solidFill>
                <a:latin typeface="DINPro-Regular" panose="02000503030000020004" pitchFamily="50" charset="0"/>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a:t>
            </a:r>
          </a:p>
        </p:txBody>
      </p:sp>
      <p:sp>
        <p:nvSpPr>
          <p:cNvPr id="10" name="Text Placeholder 2"/>
          <p:cNvSpPr>
            <a:spLocks noGrp="1"/>
          </p:cNvSpPr>
          <p:nvPr>
            <p:ph type="body" sz="quarter" idx="14"/>
          </p:nvPr>
        </p:nvSpPr>
        <p:spPr>
          <a:xfrm>
            <a:off x="1754823" y="2522481"/>
            <a:ext cx="4975161" cy="3800946"/>
          </a:xfrm>
          <a:prstGeom prst="rect">
            <a:avLst/>
          </a:prstGeom>
        </p:spPr>
        <p:txBody>
          <a:bodyPr/>
          <a:lstStyle>
            <a:lvl1pPr marL="0" indent="0">
              <a:buFontTx/>
              <a:buNone/>
              <a:defRPr sz="2000">
                <a:solidFill>
                  <a:schemeClr val="tx1">
                    <a:lumMod val="50000"/>
                    <a:lumOff val="50000"/>
                  </a:schemeClr>
                </a:solidFill>
                <a:latin typeface="DINPro-Regular" panose="02000503030000020004" pitchFamily="50" charset="0"/>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30322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306FD-A789-D2D1-8CDC-68BB87EDFD11}"/>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066FA14D-501B-1B77-1960-BE08185CD5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4C5ABBE7-B3B4-F296-0388-C18316561B3B}"/>
              </a:ext>
            </a:extLst>
          </p:cNvPr>
          <p:cNvSpPr>
            <a:spLocks noGrp="1"/>
          </p:cNvSpPr>
          <p:nvPr>
            <p:ph type="dt" sz="half" idx="10"/>
          </p:nvPr>
        </p:nvSpPr>
        <p:spPr/>
        <p:txBody>
          <a:bodyPr/>
          <a:lstStyle/>
          <a:p>
            <a:fld id="{BC242DC0-06A5-46EC-9672-3E4AEB4EA524}" type="datetimeFigureOut">
              <a:rPr lang="is-IS" smtClean="0"/>
              <a:t>19.2.2025</a:t>
            </a:fld>
            <a:endParaRPr lang="is-IS"/>
          </a:p>
        </p:txBody>
      </p:sp>
      <p:sp>
        <p:nvSpPr>
          <p:cNvPr id="5" name="Footer Placeholder 4">
            <a:extLst>
              <a:ext uri="{FF2B5EF4-FFF2-40B4-BE49-F238E27FC236}">
                <a16:creationId xmlns:a16="http://schemas.microsoft.com/office/drawing/2014/main" id="{471DE455-2EA7-F2E4-4872-93734C3E46EE}"/>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C4AA225C-C2E9-8C3A-C8E0-E94E693D2546}"/>
              </a:ext>
            </a:extLst>
          </p:cNvPr>
          <p:cNvSpPr>
            <a:spLocks noGrp="1"/>
          </p:cNvSpPr>
          <p:nvPr>
            <p:ph type="sldNum" sz="quarter" idx="12"/>
          </p:nvPr>
        </p:nvSpPr>
        <p:spPr/>
        <p:txBody>
          <a:bodyPr/>
          <a:lstStyle/>
          <a:p>
            <a:fld id="{D7F1AC41-C4DF-4443-9616-F5D15A796BF0}" type="slidenum">
              <a:rPr lang="is-IS" smtClean="0"/>
              <a:t>‹#›</a:t>
            </a:fld>
            <a:endParaRPr lang="is-IS"/>
          </a:p>
        </p:txBody>
      </p:sp>
    </p:spTree>
    <p:extLst>
      <p:ext uri="{BB962C8B-B14F-4D97-AF65-F5344CB8AC3E}">
        <p14:creationId xmlns:p14="http://schemas.microsoft.com/office/powerpoint/2010/main" val="338437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D44BB-5BC7-B73B-BBBC-EF62C4E835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s-IS"/>
          </a:p>
        </p:txBody>
      </p:sp>
      <p:sp>
        <p:nvSpPr>
          <p:cNvPr id="3" name="Text Placeholder 2">
            <a:extLst>
              <a:ext uri="{FF2B5EF4-FFF2-40B4-BE49-F238E27FC236}">
                <a16:creationId xmlns:a16="http://schemas.microsoft.com/office/drawing/2014/main" id="{6FB9382B-5422-787F-1F6E-DFE5B30B71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640F9C-86BA-4F18-73A3-7C34E1CF23DE}"/>
              </a:ext>
            </a:extLst>
          </p:cNvPr>
          <p:cNvSpPr>
            <a:spLocks noGrp="1"/>
          </p:cNvSpPr>
          <p:nvPr>
            <p:ph type="dt" sz="half" idx="10"/>
          </p:nvPr>
        </p:nvSpPr>
        <p:spPr/>
        <p:txBody>
          <a:bodyPr/>
          <a:lstStyle/>
          <a:p>
            <a:fld id="{BC242DC0-06A5-46EC-9672-3E4AEB4EA524}" type="datetimeFigureOut">
              <a:rPr lang="is-IS" smtClean="0"/>
              <a:t>19.2.2025</a:t>
            </a:fld>
            <a:endParaRPr lang="is-IS"/>
          </a:p>
        </p:txBody>
      </p:sp>
      <p:sp>
        <p:nvSpPr>
          <p:cNvPr id="5" name="Footer Placeholder 4">
            <a:extLst>
              <a:ext uri="{FF2B5EF4-FFF2-40B4-BE49-F238E27FC236}">
                <a16:creationId xmlns:a16="http://schemas.microsoft.com/office/drawing/2014/main" id="{4FF48E44-566A-7C29-1195-33FA7A299294}"/>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D5146FBD-673D-5841-4E6E-6DB3BC57FF2C}"/>
              </a:ext>
            </a:extLst>
          </p:cNvPr>
          <p:cNvSpPr>
            <a:spLocks noGrp="1"/>
          </p:cNvSpPr>
          <p:nvPr>
            <p:ph type="sldNum" sz="quarter" idx="12"/>
          </p:nvPr>
        </p:nvSpPr>
        <p:spPr/>
        <p:txBody>
          <a:bodyPr/>
          <a:lstStyle/>
          <a:p>
            <a:fld id="{D7F1AC41-C4DF-4443-9616-F5D15A796BF0}" type="slidenum">
              <a:rPr lang="is-IS" smtClean="0"/>
              <a:t>‹#›</a:t>
            </a:fld>
            <a:endParaRPr lang="is-IS"/>
          </a:p>
        </p:txBody>
      </p:sp>
    </p:spTree>
    <p:extLst>
      <p:ext uri="{BB962C8B-B14F-4D97-AF65-F5344CB8AC3E}">
        <p14:creationId xmlns:p14="http://schemas.microsoft.com/office/powerpoint/2010/main" val="3280665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7A30-E0BA-8755-FC54-1A09DD67939B}"/>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F265535B-0324-E6D0-9EBD-8CD36E0CC9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a:extLst>
              <a:ext uri="{FF2B5EF4-FFF2-40B4-BE49-F238E27FC236}">
                <a16:creationId xmlns:a16="http://schemas.microsoft.com/office/drawing/2014/main" id="{6911B4F0-6BB8-1A6C-4F1B-4F903D0BCB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a:extLst>
              <a:ext uri="{FF2B5EF4-FFF2-40B4-BE49-F238E27FC236}">
                <a16:creationId xmlns:a16="http://schemas.microsoft.com/office/drawing/2014/main" id="{36550505-EF6F-83E0-4BE7-A9D66C5AB324}"/>
              </a:ext>
            </a:extLst>
          </p:cNvPr>
          <p:cNvSpPr>
            <a:spLocks noGrp="1"/>
          </p:cNvSpPr>
          <p:nvPr>
            <p:ph type="dt" sz="half" idx="10"/>
          </p:nvPr>
        </p:nvSpPr>
        <p:spPr/>
        <p:txBody>
          <a:bodyPr/>
          <a:lstStyle/>
          <a:p>
            <a:fld id="{BC242DC0-06A5-46EC-9672-3E4AEB4EA524}" type="datetimeFigureOut">
              <a:rPr lang="is-IS" smtClean="0"/>
              <a:t>19.2.2025</a:t>
            </a:fld>
            <a:endParaRPr lang="is-IS"/>
          </a:p>
        </p:txBody>
      </p:sp>
      <p:sp>
        <p:nvSpPr>
          <p:cNvPr id="6" name="Footer Placeholder 5">
            <a:extLst>
              <a:ext uri="{FF2B5EF4-FFF2-40B4-BE49-F238E27FC236}">
                <a16:creationId xmlns:a16="http://schemas.microsoft.com/office/drawing/2014/main" id="{5035E10F-72FC-2CD0-6637-D5EBD98EF47C}"/>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15B6B7A4-399F-6CBE-BF08-82EE83057C81}"/>
              </a:ext>
            </a:extLst>
          </p:cNvPr>
          <p:cNvSpPr>
            <a:spLocks noGrp="1"/>
          </p:cNvSpPr>
          <p:nvPr>
            <p:ph type="sldNum" sz="quarter" idx="12"/>
          </p:nvPr>
        </p:nvSpPr>
        <p:spPr/>
        <p:txBody>
          <a:bodyPr/>
          <a:lstStyle/>
          <a:p>
            <a:fld id="{D7F1AC41-C4DF-4443-9616-F5D15A796BF0}" type="slidenum">
              <a:rPr lang="is-IS" smtClean="0"/>
              <a:t>‹#›</a:t>
            </a:fld>
            <a:endParaRPr lang="is-IS"/>
          </a:p>
        </p:txBody>
      </p:sp>
    </p:spTree>
    <p:extLst>
      <p:ext uri="{BB962C8B-B14F-4D97-AF65-F5344CB8AC3E}">
        <p14:creationId xmlns:p14="http://schemas.microsoft.com/office/powerpoint/2010/main" val="292831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0EF6-07F1-E4E8-E094-62575EDCC132}"/>
              </a:ext>
            </a:extLst>
          </p:cNvPr>
          <p:cNvSpPr>
            <a:spLocks noGrp="1"/>
          </p:cNvSpPr>
          <p:nvPr>
            <p:ph type="title"/>
          </p:nvPr>
        </p:nvSpPr>
        <p:spPr>
          <a:xfrm>
            <a:off x="839788" y="365125"/>
            <a:ext cx="10515600" cy="1325563"/>
          </a:xfrm>
        </p:spPr>
        <p:txBody>
          <a:bodyPr/>
          <a:lstStyle/>
          <a:p>
            <a:r>
              <a:rPr lang="en-US"/>
              <a:t>Click to edit Master title style</a:t>
            </a:r>
            <a:endParaRPr lang="is-IS"/>
          </a:p>
        </p:txBody>
      </p:sp>
      <p:sp>
        <p:nvSpPr>
          <p:cNvPr id="3" name="Text Placeholder 2">
            <a:extLst>
              <a:ext uri="{FF2B5EF4-FFF2-40B4-BE49-F238E27FC236}">
                <a16:creationId xmlns:a16="http://schemas.microsoft.com/office/drawing/2014/main" id="{D8AFD5FA-7557-D7F5-35C3-DE2427E51C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39B9A8-7624-0C6B-8068-C82CE72F5B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a:extLst>
              <a:ext uri="{FF2B5EF4-FFF2-40B4-BE49-F238E27FC236}">
                <a16:creationId xmlns:a16="http://schemas.microsoft.com/office/drawing/2014/main" id="{6BB86986-6EB4-AC58-677C-40F2FCB665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1AEAD4-327A-4986-DB1D-AE57BF737D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a:extLst>
              <a:ext uri="{FF2B5EF4-FFF2-40B4-BE49-F238E27FC236}">
                <a16:creationId xmlns:a16="http://schemas.microsoft.com/office/drawing/2014/main" id="{564F497D-982D-27B2-4B37-F9BF8C297147}"/>
              </a:ext>
            </a:extLst>
          </p:cNvPr>
          <p:cNvSpPr>
            <a:spLocks noGrp="1"/>
          </p:cNvSpPr>
          <p:nvPr>
            <p:ph type="dt" sz="half" idx="10"/>
          </p:nvPr>
        </p:nvSpPr>
        <p:spPr/>
        <p:txBody>
          <a:bodyPr/>
          <a:lstStyle/>
          <a:p>
            <a:fld id="{BC242DC0-06A5-46EC-9672-3E4AEB4EA524}" type="datetimeFigureOut">
              <a:rPr lang="is-IS" smtClean="0"/>
              <a:t>19.2.2025</a:t>
            </a:fld>
            <a:endParaRPr lang="is-IS"/>
          </a:p>
        </p:txBody>
      </p:sp>
      <p:sp>
        <p:nvSpPr>
          <p:cNvPr id="8" name="Footer Placeholder 7">
            <a:extLst>
              <a:ext uri="{FF2B5EF4-FFF2-40B4-BE49-F238E27FC236}">
                <a16:creationId xmlns:a16="http://schemas.microsoft.com/office/drawing/2014/main" id="{6001C75A-4ED3-3111-DFE8-8477ED39F32F}"/>
              </a:ext>
            </a:extLst>
          </p:cNvPr>
          <p:cNvSpPr>
            <a:spLocks noGrp="1"/>
          </p:cNvSpPr>
          <p:nvPr>
            <p:ph type="ftr" sz="quarter" idx="11"/>
          </p:nvPr>
        </p:nvSpPr>
        <p:spPr/>
        <p:txBody>
          <a:bodyPr/>
          <a:lstStyle/>
          <a:p>
            <a:endParaRPr lang="is-IS"/>
          </a:p>
        </p:txBody>
      </p:sp>
      <p:sp>
        <p:nvSpPr>
          <p:cNvPr id="9" name="Slide Number Placeholder 8">
            <a:extLst>
              <a:ext uri="{FF2B5EF4-FFF2-40B4-BE49-F238E27FC236}">
                <a16:creationId xmlns:a16="http://schemas.microsoft.com/office/drawing/2014/main" id="{2D264168-E427-55FE-B7D2-FBE96C1F39AE}"/>
              </a:ext>
            </a:extLst>
          </p:cNvPr>
          <p:cNvSpPr>
            <a:spLocks noGrp="1"/>
          </p:cNvSpPr>
          <p:nvPr>
            <p:ph type="sldNum" sz="quarter" idx="12"/>
          </p:nvPr>
        </p:nvSpPr>
        <p:spPr/>
        <p:txBody>
          <a:bodyPr/>
          <a:lstStyle/>
          <a:p>
            <a:fld id="{D7F1AC41-C4DF-4443-9616-F5D15A796BF0}" type="slidenum">
              <a:rPr lang="is-IS" smtClean="0"/>
              <a:t>‹#›</a:t>
            </a:fld>
            <a:endParaRPr lang="is-IS"/>
          </a:p>
        </p:txBody>
      </p:sp>
    </p:spTree>
    <p:extLst>
      <p:ext uri="{BB962C8B-B14F-4D97-AF65-F5344CB8AC3E}">
        <p14:creationId xmlns:p14="http://schemas.microsoft.com/office/powerpoint/2010/main" val="791484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F698-FC80-90B8-7120-339A527B15D7}"/>
              </a:ext>
            </a:extLst>
          </p:cNvPr>
          <p:cNvSpPr>
            <a:spLocks noGrp="1"/>
          </p:cNvSpPr>
          <p:nvPr>
            <p:ph type="title"/>
          </p:nvPr>
        </p:nvSpPr>
        <p:spPr/>
        <p:txBody>
          <a:bodyPr/>
          <a:lstStyle/>
          <a:p>
            <a:r>
              <a:rPr lang="en-US"/>
              <a:t>Click to edit Master title style</a:t>
            </a:r>
            <a:endParaRPr lang="is-IS"/>
          </a:p>
        </p:txBody>
      </p:sp>
      <p:sp>
        <p:nvSpPr>
          <p:cNvPr id="3" name="Date Placeholder 2">
            <a:extLst>
              <a:ext uri="{FF2B5EF4-FFF2-40B4-BE49-F238E27FC236}">
                <a16:creationId xmlns:a16="http://schemas.microsoft.com/office/drawing/2014/main" id="{AD86C1D8-AB03-C6CC-3ABC-EA5285C88EFD}"/>
              </a:ext>
            </a:extLst>
          </p:cNvPr>
          <p:cNvSpPr>
            <a:spLocks noGrp="1"/>
          </p:cNvSpPr>
          <p:nvPr>
            <p:ph type="dt" sz="half" idx="10"/>
          </p:nvPr>
        </p:nvSpPr>
        <p:spPr/>
        <p:txBody>
          <a:bodyPr/>
          <a:lstStyle/>
          <a:p>
            <a:fld id="{BC242DC0-06A5-46EC-9672-3E4AEB4EA524}" type="datetimeFigureOut">
              <a:rPr lang="is-IS" smtClean="0"/>
              <a:t>19.2.2025</a:t>
            </a:fld>
            <a:endParaRPr lang="is-IS"/>
          </a:p>
        </p:txBody>
      </p:sp>
      <p:sp>
        <p:nvSpPr>
          <p:cNvPr id="4" name="Footer Placeholder 3">
            <a:extLst>
              <a:ext uri="{FF2B5EF4-FFF2-40B4-BE49-F238E27FC236}">
                <a16:creationId xmlns:a16="http://schemas.microsoft.com/office/drawing/2014/main" id="{81D5CD40-3711-D3F6-C089-CA8CAE37C870}"/>
              </a:ext>
            </a:extLst>
          </p:cNvPr>
          <p:cNvSpPr>
            <a:spLocks noGrp="1"/>
          </p:cNvSpPr>
          <p:nvPr>
            <p:ph type="ftr" sz="quarter" idx="11"/>
          </p:nvPr>
        </p:nvSpPr>
        <p:spPr/>
        <p:txBody>
          <a:bodyPr/>
          <a:lstStyle/>
          <a:p>
            <a:endParaRPr lang="is-IS"/>
          </a:p>
        </p:txBody>
      </p:sp>
      <p:sp>
        <p:nvSpPr>
          <p:cNvPr id="5" name="Slide Number Placeholder 4">
            <a:extLst>
              <a:ext uri="{FF2B5EF4-FFF2-40B4-BE49-F238E27FC236}">
                <a16:creationId xmlns:a16="http://schemas.microsoft.com/office/drawing/2014/main" id="{75F52697-38DF-82DF-025B-884E05C718C1}"/>
              </a:ext>
            </a:extLst>
          </p:cNvPr>
          <p:cNvSpPr>
            <a:spLocks noGrp="1"/>
          </p:cNvSpPr>
          <p:nvPr>
            <p:ph type="sldNum" sz="quarter" idx="12"/>
          </p:nvPr>
        </p:nvSpPr>
        <p:spPr/>
        <p:txBody>
          <a:bodyPr/>
          <a:lstStyle/>
          <a:p>
            <a:fld id="{D7F1AC41-C4DF-4443-9616-F5D15A796BF0}" type="slidenum">
              <a:rPr lang="is-IS" smtClean="0"/>
              <a:t>‹#›</a:t>
            </a:fld>
            <a:endParaRPr lang="is-IS"/>
          </a:p>
        </p:txBody>
      </p:sp>
    </p:spTree>
    <p:extLst>
      <p:ext uri="{BB962C8B-B14F-4D97-AF65-F5344CB8AC3E}">
        <p14:creationId xmlns:p14="http://schemas.microsoft.com/office/powerpoint/2010/main" val="2900978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67DFA3-47BF-2FE5-8F5E-129F39EFE601}"/>
              </a:ext>
            </a:extLst>
          </p:cNvPr>
          <p:cNvSpPr>
            <a:spLocks noGrp="1"/>
          </p:cNvSpPr>
          <p:nvPr>
            <p:ph type="dt" sz="half" idx="10"/>
          </p:nvPr>
        </p:nvSpPr>
        <p:spPr/>
        <p:txBody>
          <a:bodyPr/>
          <a:lstStyle/>
          <a:p>
            <a:fld id="{BC242DC0-06A5-46EC-9672-3E4AEB4EA524}" type="datetimeFigureOut">
              <a:rPr lang="is-IS" smtClean="0"/>
              <a:t>19.2.2025</a:t>
            </a:fld>
            <a:endParaRPr lang="is-IS"/>
          </a:p>
        </p:txBody>
      </p:sp>
      <p:sp>
        <p:nvSpPr>
          <p:cNvPr id="3" name="Footer Placeholder 2">
            <a:extLst>
              <a:ext uri="{FF2B5EF4-FFF2-40B4-BE49-F238E27FC236}">
                <a16:creationId xmlns:a16="http://schemas.microsoft.com/office/drawing/2014/main" id="{05CE4CDC-823D-AEE4-DC75-A86D3B13AC80}"/>
              </a:ext>
            </a:extLst>
          </p:cNvPr>
          <p:cNvSpPr>
            <a:spLocks noGrp="1"/>
          </p:cNvSpPr>
          <p:nvPr>
            <p:ph type="ftr" sz="quarter" idx="11"/>
          </p:nvPr>
        </p:nvSpPr>
        <p:spPr/>
        <p:txBody>
          <a:bodyPr/>
          <a:lstStyle/>
          <a:p>
            <a:endParaRPr lang="is-IS"/>
          </a:p>
        </p:txBody>
      </p:sp>
      <p:sp>
        <p:nvSpPr>
          <p:cNvPr id="4" name="Slide Number Placeholder 3">
            <a:extLst>
              <a:ext uri="{FF2B5EF4-FFF2-40B4-BE49-F238E27FC236}">
                <a16:creationId xmlns:a16="http://schemas.microsoft.com/office/drawing/2014/main" id="{7893644A-C7DF-F982-2F28-45F69B35C87E}"/>
              </a:ext>
            </a:extLst>
          </p:cNvPr>
          <p:cNvSpPr>
            <a:spLocks noGrp="1"/>
          </p:cNvSpPr>
          <p:nvPr>
            <p:ph type="sldNum" sz="quarter" idx="12"/>
          </p:nvPr>
        </p:nvSpPr>
        <p:spPr/>
        <p:txBody>
          <a:bodyPr/>
          <a:lstStyle/>
          <a:p>
            <a:fld id="{D7F1AC41-C4DF-4443-9616-F5D15A796BF0}" type="slidenum">
              <a:rPr lang="is-IS" smtClean="0"/>
              <a:t>‹#›</a:t>
            </a:fld>
            <a:endParaRPr lang="is-IS"/>
          </a:p>
        </p:txBody>
      </p:sp>
    </p:spTree>
    <p:extLst>
      <p:ext uri="{BB962C8B-B14F-4D97-AF65-F5344CB8AC3E}">
        <p14:creationId xmlns:p14="http://schemas.microsoft.com/office/powerpoint/2010/main" val="4194596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86E9C-CE21-C5B0-CE3C-C8D07CF8E4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Content Placeholder 2">
            <a:extLst>
              <a:ext uri="{FF2B5EF4-FFF2-40B4-BE49-F238E27FC236}">
                <a16:creationId xmlns:a16="http://schemas.microsoft.com/office/drawing/2014/main" id="{E2A9A40F-DC58-794A-2FA9-9DDD34FE2C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a:extLst>
              <a:ext uri="{FF2B5EF4-FFF2-40B4-BE49-F238E27FC236}">
                <a16:creationId xmlns:a16="http://schemas.microsoft.com/office/drawing/2014/main" id="{AEA29EEE-8CE7-4C98-A205-A769DFF8F7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8B9830-3D8A-5720-642F-54772A2F46FF}"/>
              </a:ext>
            </a:extLst>
          </p:cNvPr>
          <p:cNvSpPr>
            <a:spLocks noGrp="1"/>
          </p:cNvSpPr>
          <p:nvPr>
            <p:ph type="dt" sz="half" idx="10"/>
          </p:nvPr>
        </p:nvSpPr>
        <p:spPr/>
        <p:txBody>
          <a:bodyPr/>
          <a:lstStyle/>
          <a:p>
            <a:fld id="{BC242DC0-06A5-46EC-9672-3E4AEB4EA524}" type="datetimeFigureOut">
              <a:rPr lang="is-IS" smtClean="0"/>
              <a:t>19.2.2025</a:t>
            </a:fld>
            <a:endParaRPr lang="is-IS"/>
          </a:p>
        </p:txBody>
      </p:sp>
      <p:sp>
        <p:nvSpPr>
          <p:cNvPr id="6" name="Footer Placeholder 5">
            <a:extLst>
              <a:ext uri="{FF2B5EF4-FFF2-40B4-BE49-F238E27FC236}">
                <a16:creationId xmlns:a16="http://schemas.microsoft.com/office/drawing/2014/main" id="{1AF58D74-AB7A-F57C-ACC2-BFEDF7983BCD}"/>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5BC02CFF-D640-8ECF-9DE2-C1C3A304D036}"/>
              </a:ext>
            </a:extLst>
          </p:cNvPr>
          <p:cNvSpPr>
            <a:spLocks noGrp="1"/>
          </p:cNvSpPr>
          <p:nvPr>
            <p:ph type="sldNum" sz="quarter" idx="12"/>
          </p:nvPr>
        </p:nvSpPr>
        <p:spPr/>
        <p:txBody>
          <a:bodyPr/>
          <a:lstStyle/>
          <a:p>
            <a:fld id="{D7F1AC41-C4DF-4443-9616-F5D15A796BF0}" type="slidenum">
              <a:rPr lang="is-IS" smtClean="0"/>
              <a:t>‹#›</a:t>
            </a:fld>
            <a:endParaRPr lang="is-IS"/>
          </a:p>
        </p:txBody>
      </p:sp>
    </p:spTree>
    <p:extLst>
      <p:ext uri="{BB962C8B-B14F-4D97-AF65-F5344CB8AC3E}">
        <p14:creationId xmlns:p14="http://schemas.microsoft.com/office/powerpoint/2010/main" val="151271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A638F-6943-D13E-CA86-1788139576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Picture Placeholder 2">
            <a:extLst>
              <a:ext uri="{FF2B5EF4-FFF2-40B4-BE49-F238E27FC236}">
                <a16:creationId xmlns:a16="http://schemas.microsoft.com/office/drawing/2014/main" id="{80D1B191-7B8A-F607-A1E4-0FB70370B3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a:extLst>
              <a:ext uri="{FF2B5EF4-FFF2-40B4-BE49-F238E27FC236}">
                <a16:creationId xmlns:a16="http://schemas.microsoft.com/office/drawing/2014/main" id="{EC32F371-4A08-ACCF-206D-22016FD93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D66BD-5DF8-B38E-1A4C-6EDDE3930866}"/>
              </a:ext>
            </a:extLst>
          </p:cNvPr>
          <p:cNvSpPr>
            <a:spLocks noGrp="1"/>
          </p:cNvSpPr>
          <p:nvPr>
            <p:ph type="dt" sz="half" idx="10"/>
          </p:nvPr>
        </p:nvSpPr>
        <p:spPr/>
        <p:txBody>
          <a:bodyPr/>
          <a:lstStyle/>
          <a:p>
            <a:fld id="{BC242DC0-06A5-46EC-9672-3E4AEB4EA524}" type="datetimeFigureOut">
              <a:rPr lang="is-IS" smtClean="0"/>
              <a:t>19.2.2025</a:t>
            </a:fld>
            <a:endParaRPr lang="is-IS"/>
          </a:p>
        </p:txBody>
      </p:sp>
      <p:sp>
        <p:nvSpPr>
          <p:cNvPr id="6" name="Footer Placeholder 5">
            <a:extLst>
              <a:ext uri="{FF2B5EF4-FFF2-40B4-BE49-F238E27FC236}">
                <a16:creationId xmlns:a16="http://schemas.microsoft.com/office/drawing/2014/main" id="{76F7A7D3-CBD7-FB82-4CB0-0278A4E41306}"/>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B4FA5870-1D01-CD74-65ED-75A4360E26A0}"/>
              </a:ext>
            </a:extLst>
          </p:cNvPr>
          <p:cNvSpPr>
            <a:spLocks noGrp="1"/>
          </p:cNvSpPr>
          <p:nvPr>
            <p:ph type="sldNum" sz="quarter" idx="12"/>
          </p:nvPr>
        </p:nvSpPr>
        <p:spPr/>
        <p:txBody>
          <a:bodyPr/>
          <a:lstStyle/>
          <a:p>
            <a:fld id="{D7F1AC41-C4DF-4443-9616-F5D15A796BF0}" type="slidenum">
              <a:rPr lang="is-IS" smtClean="0"/>
              <a:t>‹#›</a:t>
            </a:fld>
            <a:endParaRPr lang="is-IS"/>
          </a:p>
        </p:txBody>
      </p:sp>
    </p:spTree>
    <p:extLst>
      <p:ext uri="{BB962C8B-B14F-4D97-AF65-F5344CB8AC3E}">
        <p14:creationId xmlns:p14="http://schemas.microsoft.com/office/powerpoint/2010/main" val="3545637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4E7E7D-D2E6-FD60-CB52-E4AF9E5D11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a:extLst>
              <a:ext uri="{FF2B5EF4-FFF2-40B4-BE49-F238E27FC236}">
                <a16:creationId xmlns:a16="http://schemas.microsoft.com/office/drawing/2014/main" id="{C5EAB79B-40BE-E786-96D0-4AC790F9ED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091E06DF-3C75-0005-7B09-41A34DB199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242DC0-06A5-46EC-9672-3E4AEB4EA524}" type="datetimeFigureOut">
              <a:rPr lang="is-IS" smtClean="0"/>
              <a:t>19.2.2025</a:t>
            </a:fld>
            <a:endParaRPr lang="is-IS"/>
          </a:p>
        </p:txBody>
      </p:sp>
      <p:sp>
        <p:nvSpPr>
          <p:cNvPr id="5" name="Footer Placeholder 4">
            <a:extLst>
              <a:ext uri="{FF2B5EF4-FFF2-40B4-BE49-F238E27FC236}">
                <a16:creationId xmlns:a16="http://schemas.microsoft.com/office/drawing/2014/main" id="{CEDD563B-54E8-7500-D19A-D7EBEC9864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s-IS"/>
          </a:p>
        </p:txBody>
      </p:sp>
      <p:sp>
        <p:nvSpPr>
          <p:cNvPr id="6" name="Slide Number Placeholder 5">
            <a:extLst>
              <a:ext uri="{FF2B5EF4-FFF2-40B4-BE49-F238E27FC236}">
                <a16:creationId xmlns:a16="http://schemas.microsoft.com/office/drawing/2014/main" id="{FD58E021-09B2-A372-86F1-37AC1010DE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F1AC41-C4DF-4443-9616-F5D15A796BF0}" type="slidenum">
              <a:rPr lang="is-IS" smtClean="0"/>
              <a:t>‹#›</a:t>
            </a:fld>
            <a:endParaRPr lang="is-IS"/>
          </a:p>
        </p:txBody>
      </p:sp>
    </p:spTree>
    <p:extLst>
      <p:ext uri="{BB962C8B-B14F-4D97-AF65-F5344CB8AC3E}">
        <p14:creationId xmlns:p14="http://schemas.microsoft.com/office/powerpoint/2010/main" val="137408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nnsokn@landsbokasafn.is" TargetMode="External"/><Relationship Id="rId2" Type="http://schemas.openxmlformats.org/officeDocument/2006/relationships/hyperlink" Target="mailto:helgi.sigurbjornsson@landsbokasafn.is"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2.tm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Layout" Target="../diagrams/layout1.xml"/><Relationship Id="rId7" Type="http://schemas.openxmlformats.org/officeDocument/2006/relationships/image" Target="../media/image3.tmp"/><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39285D4E-07D3-5A8E-8DC2-AC162A390554}"/>
              </a:ext>
            </a:extLst>
          </p:cNvPr>
          <p:cNvSpPr>
            <a:spLocks noGrp="1"/>
          </p:cNvSpPr>
          <p:nvPr>
            <p:ph type="body" sz="quarter" idx="10"/>
          </p:nvPr>
        </p:nvSpPr>
        <p:spPr>
          <a:xfrm>
            <a:off x="6217920" y="3317966"/>
            <a:ext cx="4297045" cy="1742349"/>
          </a:xfrm>
        </p:spPr>
        <p:txBody>
          <a:bodyPr>
            <a:normAutofit fontScale="47500" lnSpcReduction="20000"/>
          </a:bodyPr>
          <a:lstStyle/>
          <a:p>
            <a:r>
              <a:rPr lang="en-US" sz="3600" dirty="0"/>
              <a:t>Spotting the Red Flags in Academic Publishing: Predatory Journals and Their Consequences</a:t>
            </a:r>
            <a:endParaRPr lang="en-US" dirty="0"/>
          </a:p>
          <a:p>
            <a:r>
              <a:rPr lang="en-US" dirty="0"/>
              <a:t>Helgi Sigurbjörnsson – librarian  research service</a:t>
            </a:r>
          </a:p>
          <a:p>
            <a:r>
              <a:rPr lang="en-US" dirty="0">
                <a:hlinkClick r:id="rId2"/>
              </a:rPr>
              <a:t>helgi.sigurbjornsson@landsbokasafn.is</a:t>
            </a:r>
            <a:endParaRPr lang="en-US" dirty="0"/>
          </a:p>
          <a:p>
            <a:r>
              <a:rPr lang="en-US" dirty="0">
                <a:hlinkClick r:id="rId3"/>
              </a:rPr>
              <a:t>rannsokn@landsbokasafn.is</a:t>
            </a:r>
            <a:endParaRPr lang="en-US" dirty="0"/>
          </a:p>
          <a:p>
            <a:endParaRPr lang="en-US" dirty="0"/>
          </a:p>
        </p:txBody>
      </p:sp>
    </p:spTree>
    <p:extLst>
      <p:ext uri="{BB962C8B-B14F-4D97-AF65-F5344CB8AC3E}">
        <p14:creationId xmlns:p14="http://schemas.microsoft.com/office/powerpoint/2010/main" val="920704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11B856-1ECA-6633-DEF1-14600BB84D1F}"/>
              </a:ext>
            </a:extLst>
          </p:cNvPr>
          <p:cNvSpPr>
            <a:spLocks noGrp="1"/>
          </p:cNvSpPr>
          <p:nvPr>
            <p:ph type="body" sz="quarter" idx="12"/>
          </p:nvPr>
        </p:nvSpPr>
        <p:spPr/>
        <p:txBody>
          <a:bodyPr>
            <a:normAutofit lnSpcReduction="10000"/>
          </a:bodyPr>
          <a:lstStyle/>
          <a:p>
            <a:endParaRPr lang="is-IS"/>
          </a:p>
        </p:txBody>
      </p:sp>
      <p:sp>
        <p:nvSpPr>
          <p:cNvPr id="3" name="Text Placeholder 2">
            <a:extLst>
              <a:ext uri="{FF2B5EF4-FFF2-40B4-BE49-F238E27FC236}">
                <a16:creationId xmlns:a16="http://schemas.microsoft.com/office/drawing/2014/main" id="{416DC373-9032-922F-E2CE-A001709C1590}"/>
              </a:ext>
            </a:extLst>
          </p:cNvPr>
          <p:cNvSpPr>
            <a:spLocks noGrp="1"/>
          </p:cNvSpPr>
          <p:nvPr>
            <p:ph type="body" sz="quarter" idx="11"/>
          </p:nvPr>
        </p:nvSpPr>
        <p:spPr/>
        <p:txBody>
          <a:bodyPr>
            <a:normAutofit/>
          </a:bodyPr>
          <a:lstStyle/>
          <a:p>
            <a:r>
              <a:rPr lang="is-IS" dirty="0" err="1"/>
              <a:t>Red</a:t>
            </a:r>
            <a:r>
              <a:rPr lang="is-IS" dirty="0"/>
              <a:t> flags apparent in Jökull </a:t>
            </a:r>
            <a:r>
              <a:rPr lang="is-IS" dirty="0" err="1"/>
              <a:t>journal</a:t>
            </a:r>
            <a:endParaRPr lang="is-IS" dirty="0"/>
          </a:p>
        </p:txBody>
      </p:sp>
      <p:pic>
        <p:nvPicPr>
          <p:cNvPr id="6" name="Picture 5" descr="A close up of a journal&#10;&#10;Description automatically generated">
            <a:extLst>
              <a:ext uri="{FF2B5EF4-FFF2-40B4-BE49-F238E27FC236}">
                <a16:creationId xmlns:a16="http://schemas.microsoft.com/office/drawing/2014/main" id="{2E89C092-2225-3041-DF20-3C5C0F1D4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953" y="1568539"/>
            <a:ext cx="5239019" cy="1371670"/>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5873964D-9020-2529-6527-70408B312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953" y="3153130"/>
            <a:ext cx="3245017" cy="3175163"/>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59D6BFFF-6739-3E8D-AD46-F59628674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193" y="1716055"/>
            <a:ext cx="2495678" cy="4146763"/>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594E8FE6-E50F-3D20-E87E-1E7D077201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3236" y="1457610"/>
            <a:ext cx="5131064" cy="5112013"/>
          </a:xfrm>
          <a:prstGeom prst="rect">
            <a:avLst/>
          </a:prstGeom>
        </p:spPr>
      </p:pic>
    </p:spTree>
    <p:extLst>
      <p:ext uri="{BB962C8B-B14F-4D97-AF65-F5344CB8AC3E}">
        <p14:creationId xmlns:p14="http://schemas.microsoft.com/office/powerpoint/2010/main" val="27385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7DB0E1-5113-BF26-5E0C-A4549836535E}"/>
              </a:ext>
            </a:extLst>
          </p:cNvPr>
          <p:cNvPicPr>
            <a:picLocks noChangeAspect="1"/>
          </p:cNvPicPr>
          <p:nvPr/>
        </p:nvPicPr>
        <p:blipFill>
          <a:blip r:embed="rId3">
            <a:extLst>
              <a:ext uri="{28A0092B-C50C-407E-A947-70E740481C1C}">
                <a14:useLocalDpi xmlns:a14="http://schemas.microsoft.com/office/drawing/2010/main" val="0"/>
              </a:ext>
            </a:extLst>
          </a:blip>
          <a:srcRect l="2798" t="30226" r="17477" b="14408"/>
          <a:stretch/>
        </p:blipFill>
        <p:spPr>
          <a:xfrm>
            <a:off x="2467976" y="3711201"/>
            <a:ext cx="7256047" cy="2683239"/>
          </a:xfrm>
          <a:prstGeom prst="rect">
            <a:avLst/>
          </a:prstGeom>
          <a:noFill/>
        </p:spPr>
      </p:pic>
      <p:sp>
        <p:nvSpPr>
          <p:cNvPr id="11" name="Text Placeholder 2">
            <a:extLst>
              <a:ext uri="{FF2B5EF4-FFF2-40B4-BE49-F238E27FC236}">
                <a16:creationId xmlns:a16="http://schemas.microsoft.com/office/drawing/2014/main" id="{F25B96DC-ADF1-4FC4-F6F0-500E1E9DF0CF}"/>
              </a:ext>
            </a:extLst>
          </p:cNvPr>
          <p:cNvSpPr>
            <a:spLocks noGrp="1"/>
          </p:cNvSpPr>
          <p:nvPr>
            <p:ph type="body" sz="quarter" idx="13"/>
          </p:nvPr>
        </p:nvSpPr>
        <p:spPr>
          <a:xfrm>
            <a:off x="9357825" y="478504"/>
            <a:ext cx="2615786" cy="216768"/>
          </a:xfrm>
        </p:spPr>
        <p:txBody>
          <a:bodyPr>
            <a:normAutofit lnSpcReduction="10000"/>
          </a:bodyPr>
          <a:lstStyle/>
          <a:p>
            <a:endParaRPr lang="en-US"/>
          </a:p>
        </p:txBody>
      </p:sp>
      <p:sp>
        <p:nvSpPr>
          <p:cNvPr id="3" name="Text Placeholder 2">
            <a:extLst>
              <a:ext uri="{FF2B5EF4-FFF2-40B4-BE49-F238E27FC236}">
                <a16:creationId xmlns:a16="http://schemas.microsoft.com/office/drawing/2014/main" id="{FBE79261-BC5F-16BB-3647-F4B001B52026}"/>
              </a:ext>
            </a:extLst>
          </p:cNvPr>
          <p:cNvSpPr>
            <a:spLocks noGrp="1"/>
          </p:cNvSpPr>
          <p:nvPr>
            <p:ph type="body" sz="quarter" idx="11"/>
          </p:nvPr>
        </p:nvSpPr>
        <p:spPr>
          <a:xfrm>
            <a:off x="1754823" y="1345286"/>
            <a:ext cx="4975161" cy="894994"/>
          </a:xfrm>
        </p:spPr>
        <p:txBody>
          <a:bodyPr>
            <a:normAutofit lnSpcReduction="10000"/>
          </a:bodyPr>
          <a:lstStyle/>
          <a:p>
            <a:r>
              <a:rPr lang="is-IS" dirty="0" err="1"/>
              <a:t>Example</a:t>
            </a:r>
            <a:r>
              <a:rPr lang="is-IS" dirty="0"/>
              <a:t> of </a:t>
            </a:r>
            <a:r>
              <a:rPr lang="is-IS" dirty="0" err="1"/>
              <a:t>fast-track</a:t>
            </a:r>
            <a:r>
              <a:rPr lang="is-IS" dirty="0"/>
              <a:t> </a:t>
            </a:r>
            <a:r>
              <a:rPr lang="is-IS" dirty="0" err="1"/>
              <a:t>publication</a:t>
            </a:r>
            <a:endParaRPr lang="is-IS" dirty="0"/>
          </a:p>
        </p:txBody>
      </p:sp>
      <p:sp>
        <p:nvSpPr>
          <p:cNvPr id="13" name="Text Placeholder 4">
            <a:extLst>
              <a:ext uri="{FF2B5EF4-FFF2-40B4-BE49-F238E27FC236}">
                <a16:creationId xmlns:a16="http://schemas.microsoft.com/office/drawing/2014/main" id="{FA6A6D34-74E4-9477-ECA9-02EF6DAD2BB8}"/>
              </a:ext>
            </a:extLst>
          </p:cNvPr>
          <p:cNvSpPr>
            <a:spLocks noGrp="1"/>
          </p:cNvSpPr>
          <p:nvPr>
            <p:ph type="body" sz="quarter" idx="14"/>
          </p:nvPr>
        </p:nvSpPr>
        <p:spPr>
          <a:xfrm>
            <a:off x="1754823" y="2522481"/>
            <a:ext cx="8198646" cy="1404942"/>
          </a:xfrm>
        </p:spPr>
        <p:txBody>
          <a:bodyPr>
            <a:normAutofit/>
          </a:bodyPr>
          <a:lstStyle/>
          <a:p>
            <a:r>
              <a:rPr lang="en-US" dirty="0"/>
              <a:t>Journals that advertise fast-track publication can seldom be trusted.</a:t>
            </a:r>
          </a:p>
          <a:p>
            <a:r>
              <a:rPr lang="en-US" dirty="0"/>
              <a:t>Peer reviewers need to be specialists in the subject the article is about. It takes time to find those specialist and get </a:t>
            </a:r>
            <a:r>
              <a:rPr lang="en-US" dirty="0" err="1"/>
              <a:t>theyr</a:t>
            </a:r>
            <a:r>
              <a:rPr lang="en-US" dirty="0"/>
              <a:t> acceptance to review. Good peer review also takes time..</a:t>
            </a:r>
          </a:p>
        </p:txBody>
      </p:sp>
      <p:pic>
        <p:nvPicPr>
          <p:cNvPr id="7" name="Content Placeholder 8">
            <a:extLst>
              <a:ext uri="{FF2B5EF4-FFF2-40B4-BE49-F238E27FC236}">
                <a16:creationId xmlns:a16="http://schemas.microsoft.com/office/drawing/2014/main" id="{7CF3B1EB-A6A1-0FBD-3B93-7BE4089D46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880" y="2522481"/>
            <a:ext cx="10515600" cy="4068330"/>
          </a:xfrm>
          <a:prstGeom prst="rect">
            <a:avLst/>
          </a:prstGeom>
        </p:spPr>
      </p:pic>
    </p:spTree>
    <p:extLst>
      <p:ext uri="{BB962C8B-B14F-4D97-AF65-F5344CB8AC3E}">
        <p14:creationId xmlns:p14="http://schemas.microsoft.com/office/powerpoint/2010/main" val="234449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84C73-5065-9837-5521-68198F643644}"/>
              </a:ext>
            </a:extLst>
          </p:cNvPr>
          <p:cNvSpPr>
            <a:spLocks noGrp="1"/>
          </p:cNvSpPr>
          <p:nvPr>
            <p:ph type="title"/>
          </p:nvPr>
        </p:nvSpPr>
        <p:spPr/>
        <p:txBody>
          <a:bodyPr/>
          <a:lstStyle/>
          <a:p>
            <a:r>
              <a:rPr lang="is-IS" dirty="0"/>
              <a:t>A </a:t>
            </a:r>
            <a:r>
              <a:rPr lang="is-IS" dirty="0" err="1"/>
              <a:t>typical</a:t>
            </a:r>
            <a:r>
              <a:rPr lang="is-IS" dirty="0"/>
              <a:t> </a:t>
            </a:r>
            <a:r>
              <a:rPr lang="is-IS" dirty="0" err="1"/>
              <a:t>wording</a:t>
            </a:r>
            <a:r>
              <a:rPr lang="is-IS" dirty="0"/>
              <a:t> of a </a:t>
            </a:r>
            <a:r>
              <a:rPr lang="is-IS" dirty="0" err="1"/>
              <a:t>letter</a:t>
            </a:r>
            <a:r>
              <a:rPr lang="is-IS" dirty="0"/>
              <a:t> </a:t>
            </a:r>
            <a:r>
              <a:rPr lang="is-IS" dirty="0" err="1"/>
              <a:t>from</a:t>
            </a:r>
            <a:r>
              <a:rPr lang="is-IS" dirty="0"/>
              <a:t> a </a:t>
            </a:r>
            <a:r>
              <a:rPr lang="is-IS" dirty="0" err="1"/>
              <a:t>dubious</a:t>
            </a:r>
            <a:r>
              <a:rPr lang="is-IS" dirty="0"/>
              <a:t> </a:t>
            </a:r>
            <a:r>
              <a:rPr lang="is-IS" dirty="0" err="1"/>
              <a:t>publisher</a:t>
            </a:r>
            <a:endParaRPr lang="is-IS" dirty="0"/>
          </a:p>
        </p:txBody>
      </p:sp>
      <p:sp>
        <p:nvSpPr>
          <p:cNvPr id="5" name="TextBox 4">
            <a:extLst>
              <a:ext uri="{FF2B5EF4-FFF2-40B4-BE49-F238E27FC236}">
                <a16:creationId xmlns:a16="http://schemas.microsoft.com/office/drawing/2014/main" id="{625955D3-39F3-3706-9EA8-26FF06A131D0}"/>
              </a:ext>
            </a:extLst>
          </p:cNvPr>
          <p:cNvSpPr txBox="1"/>
          <p:nvPr/>
        </p:nvSpPr>
        <p:spPr>
          <a:xfrm>
            <a:off x="683394" y="2108116"/>
            <a:ext cx="10323897" cy="1200329"/>
          </a:xfrm>
          <a:prstGeom prst="rect">
            <a:avLst/>
          </a:prstGeom>
          <a:noFill/>
        </p:spPr>
        <p:txBody>
          <a:bodyPr wrap="square" rtlCol="0">
            <a:spAutoFit/>
          </a:bodyPr>
          <a:lstStyle/>
          <a:p>
            <a:pPr marL="0" indent="0">
              <a:buNone/>
            </a:pPr>
            <a:r>
              <a:rPr lang="en-US" dirty="0"/>
              <a:t>We are reaching out to you because we have identified you as a leading researcher in your field. At the Global Journal of Emerging Sciences, we are dedicated to publishing groundbreaking research and innovative studies, and we believe your work would be a perfect fit for our next issue. We invite you to submit your manuscript for consideration. </a:t>
            </a:r>
            <a:endParaRPr lang="is-IS" dirty="0"/>
          </a:p>
        </p:txBody>
      </p:sp>
    </p:spTree>
    <p:extLst>
      <p:ext uri="{BB962C8B-B14F-4D97-AF65-F5344CB8AC3E}">
        <p14:creationId xmlns:p14="http://schemas.microsoft.com/office/powerpoint/2010/main" val="816978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screenshot of a website&#10;&#10;Description automatically generated">
            <a:extLst>
              <a:ext uri="{FF2B5EF4-FFF2-40B4-BE49-F238E27FC236}">
                <a16:creationId xmlns:a16="http://schemas.microsoft.com/office/drawing/2014/main" id="{0BF62E3C-5580-0797-189A-818B893EA2C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354" r="5894"/>
          <a:stretch/>
        </p:blipFill>
        <p:spPr>
          <a:xfrm>
            <a:off x="7225259" y="1345286"/>
            <a:ext cx="4047344" cy="2664982"/>
          </a:xfrm>
        </p:spPr>
      </p:pic>
      <p:sp>
        <p:nvSpPr>
          <p:cNvPr id="3" name="Text Placeholder 2">
            <a:extLst>
              <a:ext uri="{FF2B5EF4-FFF2-40B4-BE49-F238E27FC236}">
                <a16:creationId xmlns:a16="http://schemas.microsoft.com/office/drawing/2014/main" id="{7E5137EA-EE7B-239F-B22C-4386FC8040B4}"/>
              </a:ext>
            </a:extLst>
          </p:cNvPr>
          <p:cNvSpPr>
            <a:spLocks noGrp="1"/>
          </p:cNvSpPr>
          <p:nvPr>
            <p:ph type="body" sz="quarter" idx="13"/>
          </p:nvPr>
        </p:nvSpPr>
        <p:spPr/>
        <p:txBody>
          <a:bodyPr>
            <a:normAutofit lnSpcReduction="10000"/>
          </a:bodyPr>
          <a:lstStyle/>
          <a:p>
            <a:endParaRPr lang="is-IS"/>
          </a:p>
        </p:txBody>
      </p:sp>
      <p:sp>
        <p:nvSpPr>
          <p:cNvPr id="4" name="Text Placeholder 3">
            <a:extLst>
              <a:ext uri="{FF2B5EF4-FFF2-40B4-BE49-F238E27FC236}">
                <a16:creationId xmlns:a16="http://schemas.microsoft.com/office/drawing/2014/main" id="{55597FF0-7487-98EA-D9C1-1414D4A8FF40}"/>
              </a:ext>
            </a:extLst>
          </p:cNvPr>
          <p:cNvSpPr>
            <a:spLocks noGrp="1"/>
          </p:cNvSpPr>
          <p:nvPr>
            <p:ph type="body" sz="quarter" idx="11"/>
          </p:nvPr>
        </p:nvSpPr>
        <p:spPr>
          <a:xfrm>
            <a:off x="1034321" y="1345286"/>
            <a:ext cx="5695663" cy="894994"/>
          </a:xfrm>
        </p:spPr>
        <p:txBody>
          <a:bodyPr/>
          <a:lstStyle/>
          <a:p>
            <a:r>
              <a:rPr lang="is-IS" dirty="0" err="1"/>
              <a:t>Mega-Journals</a:t>
            </a:r>
            <a:endParaRPr lang="is-IS" dirty="0"/>
          </a:p>
        </p:txBody>
      </p:sp>
      <p:sp>
        <p:nvSpPr>
          <p:cNvPr id="5" name="Text Placeholder 4">
            <a:extLst>
              <a:ext uri="{FF2B5EF4-FFF2-40B4-BE49-F238E27FC236}">
                <a16:creationId xmlns:a16="http://schemas.microsoft.com/office/drawing/2014/main" id="{96B6CB50-C469-8F7C-569E-58756984CFAC}"/>
              </a:ext>
            </a:extLst>
          </p:cNvPr>
          <p:cNvSpPr>
            <a:spLocks noGrp="1"/>
          </p:cNvSpPr>
          <p:nvPr>
            <p:ph type="body" sz="quarter" idx="14"/>
          </p:nvPr>
        </p:nvSpPr>
        <p:spPr/>
        <p:txBody>
          <a:bodyPr>
            <a:normAutofit fontScale="92500" lnSpcReduction="10000"/>
          </a:bodyPr>
          <a:lstStyle/>
          <a:p>
            <a:r>
              <a:rPr lang="is-IS" dirty="0" err="1"/>
              <a:t>Getting</a:t>
            </a:r>
            <a:r>
              <a:rPr lang="is-IS" dirty="0"/>
              <a:t> a </a:t>
            </a:r>
            <a:r>
              <a:rPr lang="is-IS" dirty="0" err="1"/>
              <a:t>journal</a:t>
            </a:r>
            <a:r>
              <a:rPr lang="is-IS" dirty="0"/>
              <a:t> </a:t>
            </a:r>
            <a:r>
              <a:rPr lang="is-IS" dirty="0" err="1"/>
              <a:t>into</a:t>
            </a:r>
            <a:r>
              <a:rPr lang="is-IS" dirty="0"/>
              <a:t> </a:t>
            </a:r>
            <a:r>
              <a:rPr lang="is-IS" dirty="0" err="1"/>
              <a:t>Clarivate</a:t>
            </a:r>
            <a:r>
              <a:rPr lang="is-IS" dirty="0"/>
              <a:t> </a:t>
            </a:r>
            <a:r>
              <a:rPr lang="is-IS" dirty="0" err="1"/>
              <a:t>InCites</a:t>
            </a:r>
            <a:r>
              <a:rPr lang="is-IS" dirty="0"/>
              <a:t> and </a:t>
            </a:r>
            <a:r>
              <a:rPr lang="is-IS" dirty="0" err="1"/>
              <a:t>Scopus</a:t>
            </a:r>
            <a:r>
              <a:rPr lang="is-IS" dirty="0"/>
              <a:t> </a:t>
            </a:r>
            <a:r>
              <a:rPr lang="is-IS" dirty="0" err="1"/>
              <a:t>CiteScore</a:t>
            </a:r>
            <a:r>
              <a:rPr lang="is-IS" dirty="0"/>
              <a:t> (</a:t>
            </a:r>
            <a:r>
              <a:rPr lang="is-IS" dirty="0" err="1"/>
              <a:t>the</a:t>
            </a:r>
            <a:r>
              <a:rPr lang="is-IS" dirty="0"/>
              <a:t> </a:t>
            </a:r>
            <a:r>
              <a:rPr lang="is-IS" dirty="0" err="1"/>
              <a:t>two</a:t>
            </a:r>
            <a:r>
              <a:rPr lang="is-IS" dirty="0"/>
              <a:t> </a:t>
            </a:r>
            <a:r>
              <a:rPr lang="is-IS" dirty="0" err="1"/>
              <a:t>leading</a:t>
            </a:r>
            <a:r>
              <a:rPr lang="is-IS" dirty="0"/>
              <a:t> </a:t>
            </a:r>
            <a:r>
              <a:rPr lang="is-IS" dirty="0" err="1"/>
              <a:t>impact</a:t>
            </a:r>
            <a:r>
              <a:rPr lang="is-IS" dirty="0"/>
              <a:t> </a:t>
            </a:r>
            <a:r>
              <a:rPr lang="is-IS" dirty="0" err="1"/>
              <a:t>factors</a:t>
            </a:r>
            <a:r>
              <a:rPr lang="is-IS" dirty="0"/>
              <a:t> ) takes </a:t>
            </a:r>
            <a:r>
              <a:rPr lang="is-IS" dirty="0" err="1"/>
              <a:t>about</a:t>
            </a:r>
            <a:r>
              <a:rPr lang="is-IS" dirty="0"/>
              <a:t> 3 </a:t>
            </a:r>
            <a:r>
              <a:rPr lang="is-IS" dirty="0" err="1"/>
              <a:t>years</a:t>
            </a:r>
            <a:r>
              <a:rPr lang="is-IS" dirty="0"/>
              <a:t>. </a:t>
            </a:r>
          </a:p>
          <a:p>
            <a:r>
              <a:rPr lang="is-IS" dirty="0"/>
              <a:t>The first 3 years of a Mega-Journal it adheres to normal publishing practices, but once they have got on the lists they change tempo and the amount of articles published jump from tens  to hundreds or thousands of articles per year.  </a:t>
            </a:r>
            <a:r>
              <a:rPr lang="is-IS" dirty="0" err="1"/>
              <a:t>Acceptance</a:t>
            </a:r>
            <a:r>
              <a:rPr lang="is-IS" dirty="0"/>
              <a:t> </a:t>
            </a:r>
            <a:r>
              <a:rPr lang="is-IS" dirty="0" err="1"/>
              <a:t>rate</a:t>
            </a:r>
            <a:r>
              <a:rPr lang="is-IS" dirty="0"/>
              <a:t> of </a:t>
            </a:r>
            <a:r>
              <a:rPr lang="is-IS" dirty="0" err="1"/>
              <a:t>articles</a:t>
            </a:r>
            <a:r>
              <a:rPr lang="is-IS" dirty="0"/>
              <a:t> is </a:t>
            </a:r>
            <a:r>
              <a:rPr lang="is-IS" dirty="0" err="1"/>
              <a:t>high</a:t>
            </a:r>
            <a:r>
              <a:rPr lang="is-IS" dirty="0"/>
              <a:t> and </a:t>
            </a:r>
            <a:r>
              <a:rPr lang="is-IS" dirty="0" err="1"/>
              <a:t>the</a:t>
            </a:r>
            <a:r>
              <a:rPr lang="is-IS" dirty="0"/>
              <a:t> </a:t>
            </a:r>
            <a:r>
              <a:rPr lang="is-IS" dirty="0" err="1"/>
              <a:t>articles</a:t>
            </a:r>
            <a:r>
              <a:rPr lang="is-IS" dirty="0"/>
              <a:t> </a:t>
            </a:r>
            <a:r>
              <a:rPr lang="is-IS" dirty="0" err="1"/>
              <a:t>are</a:t>
            </a:r>
            <a:r>
              <a:rPr lang="is-IS" dirty="0"/>
              <a:t> in a </a:t>
            </a:r>
            <a:r>
              <a:rPr lang="is-IS" dirty="0" err="1"/>
              <a:t>very</a:t>
            </a:r>
            <a:r>
              <a:rPr lang="is-IS" dirty="0"/>
              <a:t> </a:t>
            </a:r>
            <a:r>
              <a:rPr lang="is-IS" dirty="0" err="1"/>
              <a:t>wide</a:t>
            </a:r>
            <a:r>
              <a:rPr lang="is-IS" dirty="0"/>
              <a:t> </a:t>
            </a:r>
            <a:r>
              <a:rPr lang="is-IS" dirty="0" err="1"/>
              <a:t>area</a:t>
            </a:r>
            <a:r>
              <a:rPr lang="is-IS" dirty="0"/>
              <a:t>. </a:t>
            </a:r>
          </a:p>
          <a:p>
            <a:r>
              <a:rPr lang="is-IS" dirty="0" err="1"/>
              <a:t>These</a:t>
            </a:r>
            <a:r>
              <a:rPr lang="is-IS" dirty="0"/>
              <a:t> </a:t>
            </a:r>
            <a:r>
              <a:rPr lang="is-IS" dirty="0" err="1"/>
              <a:t>journals</a:t>
            </a:r>
            <a:r>
              <a:rPr lang="is-IS" dirty="0"/>
              <a:t> </a:t>
            </a:r>
            <a:r>
              <a:rPr lang="is-IS" dirty="0" err="1"/>
              <a:t>are</a:t>
            </a:r>
            <a:r>
              <a:rPr lang="is-IS" dirty="0"/>
              <a:t> </a:t>
            </a:r>
            <a:r>
              <a:rPr lang="is-IS" dirty="0" err="1"/>
              <a:t>regularily</a:t>
            </a:r>
            <a:r>
              <a:rPr lang="is-IS" dirty="0"/>
              <a:t> </a:t>
            </a:r>
            <a:r>
              <a:rPr lang="is-IS" dirty="0" err="1"/>
              <a:t>delisted</a:t>
            </a:r>
            <a:r>
              <a:rPr lang="is-IS" dirty="0"/>
              <a:t> </a:t>
            </a:r>
            <a:r>
              <a:rPr lang="is-IS" dirty="0" err="1"/>
              <a:t>from</a:t>
            </a:r>
            <a:r>
              <a:rPr lang="is-IS" dirty="0"/>
              <a:t> </a:t>
            </a:r>
            <a:r>
              <a:rPr lang="is-IS" dirty="0" err="1"/>
              <a:t>InCites</a:t>
            </a:r>
            <a:r>
              <a:rPr lang="is-IS" dirty="0"/>
              <a:t> and </a:t>
            </a:r>
            <a:r>
              <a:rPr lang="is-IS" dirty="0" err="1"/>
              <a:t>CiteScore</a:t>
            </a:r>
            <a:r>
              <a:rPr lang="is-IS" dirty="0"/>
              <a:t>, </a:t>
            </a:r>
            <a:r>
              <a:rPr lang="is-IS" dirty="0" err="1"/>
              <a:t>but</a:t>
            </a:r>
            <a:r>
              <a:rPr lang="is-IS" dirty="0"/>
              <a:t> </a:t>
            </a:r>
            <a:r>
              <a:rPr lang="is-IS" dirty="0" err="1"/>
              <a:t>until</a:t>
            </a:r>
            <a:r>
              <a:rPr lang="is-IS" dirty="0"/>
              <a:t> </a:t>
            </a:r>
            <a:r>
              <a:rPr lang="is-IS" dirty="0" err="1"/>
              <a:t>that</a:t>
            </a:r>
            <a:r>
              <a:rPr lang="is-IS" dirty="0"/>
              <a:t> </a:t>
            </a:r>
            <a:r>
              <a:rPr lang="is-IS" dirty="0" err="1"/>
              <a:t>happens</a:t>
            </a:r>
            <a:r>
              <a:rPr lang="is-IS" dirty="0"/>
              <a:t> </a:t>
            </a:r>
            <a:r>
              <a:rPr lang="is-IS" dirty="0" err="1"/>
              <a:t>they</a:t>
            </a:r>
            <a:r>
              <a:rPr lang="is-IS" dirty="0"/>
              <a:t> </a:t>
            </a:r>
            <a:r>
              <a:rPr lang="is-IS" dirty="0" err="1"/>
              <a:t>enjoy</a:t>
            </a:r>
            <a:r>
              <a:rPr lang="is-IS" dirty="0"/>
              <a:t> an </a:t>
            </a:r>
            <a:r>
              <a:rPr lang="is-IS" dirty="0" err="1"/>
              <a:t>unusually</a:t>
            </a:r>
            <a:r>
              <a:rPr lang="is-IS" dirty="0"/>
              <a:t> </a:t>
            </a:r>
            <a:r>
              <a:rPr lang="is-IS" dirty="0" err="1"/>
              <a:t>high</a:t>
            </a:r>
            <a:r>
              <a:rPr lang="is-IS" dirty="0"/>
              <a:t> </a:t>
            </a:r>
            <a:r>
              <a:rPr lang="is-IS" dirty="0" err="1"/>
              <a:t>impact</a:t>
            </a:r>
            <a:r>
              <a:rPr lang="is-IS" dirty="0"/>
              <a:t> </a:t>
            </a:r>
            <a:r>
              <a:rPr lang="is-IS" dirty="0" err="1"/>
              <a:t>factor</a:t>
            </a:r>
            <a:r>
              <a:rPr lang="is-IS" dirty="0"/>
              <a:t>. </a:t>
            </a:r>
          </a:p>
        </p:txBody>
      </p:sp>
    </p:spTree>
    <p:extLst>
      <p:ext uri="{BB962C8B-B14F-4D97-AF65-F5344CB8AC3E}">
        <p14:creationId xmlns:p14="http://schemas.microsoft.com/office/powerpoint/2010/main" val="3677554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FB6090-D86B-E4DA-8E9B-1F782B682047}"/>
              </a:ext>
            </a:extLst>
          </p:cNvPr>
          <p:cNvSpPr>
            <a:spLocks noGrp="1"/>
          </p:cNvSpPr>
          <p:nvPr>
            <p:ph type="body" sz="quarter" idx="13"/>
          </p:nvPr>
        </p:nvSpPr>
        <p:spPr/>
        <p:txBody>
          <a:bodyPr>
            <a:normAutofit lnSpcReduction="10000"/>
          </a:bodyPr>
          <a:lstStyle/>
          <a:p>
            <a:endParaRPr lang="is-IS"/>
          </a:p>
        </p:txBody>
      </p:sp>
      <p:sp>
        <p:nvSpPr>
          <p:cNvPr id="4" name="Text Placeholder 3">
            <a:extLst>
              <a:ext uri="{FF2B5EF4-FFF2-40B4-BE49-F238E27FC236}">
                <a16:creationId xmlns:a16="http://schemas.microsoft.com/office/drawing/2014/main" id="{6C94BBDA-C52B-26AC-A292-742BCF169A65}"/>
              </a:ext>
            </a:extLst>
          </p:cNvPr>
          <p:cNvSpPr>
            <a:spLocks noGrp="1"/>
          </p:cNvSpPr>
          <p:nvPr>
            <p:ph type="body" sz="quarter" idx="11"/>
          </p:nvPr>
        </p:nvSpPr>
        <p:spPr/>
        <p:txBody>
          <a:bodyPr>
            <a:normAutofit/>
          </a:bodyPr>
          <a:lstStyle/>
          <a:p>
            <a:r>
              <a:rPr lang="is-IS" dirty="0" err="1"/>
              <a:t>Special</a:t>
            </a:r>
            <a:r>
              <a:rPr lang="is-IS" dirty="0"/>
              <a:t> </a:t>
            </a:r>
            <a:r>
              <a:rPr lang="is-IS" dirty="0" err="1"/>
              <a:t>issue</a:t>
            </a:r>
            <a:r>
              <a:rPr lang="is-IS" dirty="0"/>
              <a:t> </a:t>
            </a:r>
            <a:r>
              <a:rPr lang="is-IS" dirty="0" err="1"/>
              <a:t>publications</a:t>
            </a:r>
            <a:endParaRPr lang="is-IS" dirty="0"/>
          </a:p>
        </p:txBody>
      </p:sp>
      <p:sp>
        <p:nvSpPr>
          <p:cNvPr id="5" name="Text Placeholder 4">
            <a:extLst>
              <a:ext uri="{FF2B5EF4-FFF2-40B4-BE49-F238E27FC236}">
                <a16:creationId xmlns:a16="http://schemas.microsoft.com/office/drawing/2014/main" id="{449B55A6-04F5-3171-7A69-F997CDB891B5}"/>
              </a:ext>
            </a:extLst>
          </p:cNvPr>
          <p:cNvSpPr>
            <a:spLocks noGrp="1"/>
          </p:cNvSpPr>
          <p:nvPr>
            <p:ph type="body" sz="quarter" idx="14"/>
          </p:nvPr>
        </p:nvSpPr>
        <p:spPr>
          <a:xfrm>
            <a:off x="1754823" y="1993692"/>
            <a:ext cx="4975161" cy="4329735"/>
          </a:xfrm>
        </p:spPr>
        <p:txBody>
          <a:bodyPr>
            <a:normAutofit lnSpcReduction="10000"/>
          </a:bodyPr>
          <a:lstStyle/>
          <a:p>
            <a:r>
              <a:rPr lang="en-US" dirty="0"/>
              <a:t>A scholar is contacted and invited to become the guest editor of a special issue, as he is, of course, at the forefront of his field. </a:t>
            </a:r>
          </a:p>
          <a:p>
            <a:r>
              <a:rPr lang="en-US" dirty="0"/>
              <a:t>Articles are then obtained from those familiar with this scholar. All the work of the publication is minimal and poorly executed, but the publication may still be usable, thanks to the efforts of individual editors.</a:t>
            </a:r>
          </a:p>
          <a:p>
            <a:r>
              <a:rPr lang="en-US" dirty="0"/>
              <a:t>The results will be published as a special issue, featuring a collection of a very large number of articles. Since it is a one-time publication, it will never appear on journal lists.</a:t>
            </a:r>
          </a:p>
        </p:txBody>
      </p:sp>
      <p:sp>
        <p:nvSpPr>
          <p:cNvPr id="6" name="Picture Placeholder 5">
            <a:extLst>
              <a:ext uri="{FF2B5EF4-FFF2-40B4-BE49-F238E27FC236}">
                <a16:creationId xmlns:a16="http://schemas.microsoft.com/office/drawing/2014/main" id="{FD03A727-9D6E-D94A-4E42-829D9FC9693E}"/>
              </a:ext>
            </a:extLst>
          </p:cNvPr>
          <p:cNvSpPr>
            <a:spLocks noGrp="1"/>
          </p:cNvSpPr>
          <p:nvPr>
            <p:ph type="pic" sz="quarter" idx="10"/>
          </p:nvPr>
        </p:nvSpPr>
        <p:spPr/>
        <p:txBody>
          <a:bodyPr/>
          <a:lstStyle/>
          <a:p>
            <a:endParaRPr lang="is-IS"/>
          </a:p>
        </p:txBody>
      </p:sp>
    </p:spTree>
    <p:extLst>
      <p:ext uri="{BB962C8B-B14F-4D97-AF65-F5344CB8AC3E}">
        <p14:creationId xmlns:p14="http://schemas.microsoft.com/office/powerpoint/2010/main" val="3720839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F1F09-0E5D-6B5E-10A2-CBD750723A7C}"/>
              </a:ext>
            </a:extLst>
          </p:cNvPr>
          <p:cNvSpPr>
            <a:spLocks noGrp="1"/>
          </p:cNvSpPr>
          <p:nvPr>
            <p:ph type="title"/>
          </p:nvPr>
        </p:nvSpPr>
        <p:spPr/>
        <p:txBody>
          <a:bodyPr/>
          <a:lstStyle/>
          <a:p>
            <a:r>
              <a:rPr lang="is-IS" dirty="0" err="1"/>
              <a:t>What</a:t>
            </a:r>
            <a:r>
              <a:rPr lang="is-IS" dirty="0"/>
              <a:t> </a:t>
            </a:r>
            <a:r>
              <a:rPr lang="is-IS" dirty="0" err="1"/>
              <a:t>happens</a:t>
            </a:r>
            <a:r>
              <a:rPr lang="is-IS" dirty="0"/>
              <a:t> if </a:t>
            </a:r>
            <a:r>
              <a:rPr lang="is-IS" dirty="0" err="1"/>
              <a:t>you</a:t>
            </a:r>
            <a:r>
              <a:rPr lang="is-IS" dirty="0"/>
              <a:t> </a:t>
            </a:r>
            <a:r>
              <a:rPr lang="is-IS" dirty="0" err="1"/>
              <a:t>publish</a:t>
            </a:r>
            <a:r>
              <a:rPr lang="is-IS" dirty="0"/>
              <a:t> </a:t>
            </a:r>
            <a:r>
              <a:rPr lang="is-IS" dirty="0" err="1"/>
              <a:t>with</a:t>
            </a:r>
            <a:r>
              <a:rPr lang="is-IS" dirty="0"/>
              <a:t> a </a:t>
            </a:r>
            <a:r>
              <a:rPr lang="is-IS" dirty="0" err="1"/>
              <a:t>predatory</a:t>
            </a:r>
            <a:r>
              <a:rPr lang="is-IS" dirty="0"/>
              <a:t> </a:t>
            </a:r>
            <a:r>
              <a:rPr lang="is-IS" dirty="0" err="1"/>
              <a:t>publisher</a:t>
            </a:r>
            <a:r>
              <a:rPr lang="is-IS" dirty="0"/>
              <a:t>?</a:t>
            </a:r>
          </a:p>
        </p:txBody>
      </p:sp>
      <p:sp>
        <p:nvSpPr>
          <p:cNvPr id="3" name="Content Placeholder 2">
            <a:extLst>
              <a:ext uri="{FF2B5EF4-FFF2-40B4-BE49-F238E27FC236}">
                <a16:creationId xmlns:a16="http://schemas.microsoft.com/office/drawing/2014/main" id="{81C03741-0D45-4808-58FA-B2A9C364DFB3}"/>
              </a:ext>
            </a:extLst>
          </p:cNvPr>
          <p:cNvSpPr>
            <a:spLocks noGrp="1"/>
          </p:cNvSpPr>
          <p:nvPr>
            <p:ph idx="1"/>
          </p:nvPr>
        </p:nvSpPr>
        <p:spPr/>
        <p:txBody>
          <a:bodyPr/>
          <a:lstStyle/>
          <a:p>
            <a:r>
              <a:rPr lang="is-IS" dirty="0" err="1"/>
              <a:t>Serious</a:t>
            </a:r>
            <a:r>
              <a:rPr lang="is-IS" dirty="0"/>
              <a:t> </a:t>
            </a:r>
            <a:r>
              <a:rPr lang="is-IS" dirty="0" err="1"/>
              <a:t>threat</a:t>
            </a:r>
            <a:r>
              <a:rPr lang="is-IS" dirty="0"/>
              <a:t> </a:t>
            </a:r>
            <a:r>
              <a:rPr lang="is-IS" dirty="0" err="1"/>
              <a:t>to</a:t>
            </a:r>
            <a:r>
              <a:rPr lang="is-IS" dirty="0"/>
              <a:t> </a:t>
            </a:r>
            <a:r>
              <a:rPr lang="is-IS" dirty="0" err="1"/>
              <a:t>the</a:t>
            </a:r>
            <a:r>
              <a:rPr lang="is-IS" dirty="0"/>
              <a:t> </a:t>
            </a:r>
            <a:r>
              <a:rPr lang="is-IS" dirty="0" err="1"/>
              <a:t>integrity</a:t>
            </a:r>
            <a:r>
              <a:rPr lang="is-IS" dirty="0"/>
              <a:t> of </a:t>
            </a:r>
            <a:r>
              <a:rPr lang="is-IS" dirty="0" err="1"/>
              <a:t>research</a:t>
            </a:r>
            <a:endParaRPr lang="is-IS" dirty="0"/>
          </a:p>
          <a:p>
            <a:r>
              <a:rPr lang="is-IS" dirty="0" err="1"/>
              <a:t>Researchers</a:t>
            </a:r>
            <a:r>
              <a:rPr lang="is-IS" dirty="0"/>
              <a:t> and </a:t>
            </a:r>
            <a:r>
              <a:rPr lang="is-IS" dirty="0" err="1"/>
              <a:t>consumers</a:t>
            </a:r>
            <a:r>
              <a:rPr lang="is-IS" dirty="0"/>
              <a:t> </a:t>
            </a:r>
            <a:r>
              <a:rPr lang="is-IS" dirty="0" err="1"/>
              <a:t>may</a:t>
            </a:r>
            <a:r>
              <a:rPr lang="is-IS" dirty="0"/>
              <a:t> </a:t>
            </a:r>
            <a:r>
              <a:rPr lang="is-IS" dirty="0" err="1"/>
              <a:t>be</a:t>
            </a:r>
            <a:r>
              <a:rPr lang="is-IS" dirty="0"/>
              <a:t> </a:t>
            </a:r>
            <a:r>
              <a:rPr lang="is-IS" dirty="0" err="1"/>
              <a:t>affected</a:t>
            </a:r>
            <a:endParaRPr lang="is-IS" dirty="0"/>
          </a:p>
          <a:p>
            <a:r>
              <a:rPr lang="is-IS" dirty="0" err="1"/>
              <a:t>Reputation</a:t>
            </a:r>
            <a:r>
              <a:rPr lang="is-IS" dirty="0"/>
              <a:t> of </a:t>
            </a:r>
            <a:r>
              <a:rPr lang="is-IS" dirty="0" err="1"/>
              <a:t>authors</a:t>
            </a:r>
            <a:r>
              <a:rPr lang="is-IS" dirty="0"/>
              <a:t> </a:t>
            </a:r>
            <a:r>
              <a:rPr lang="is-IS" dirty="0" err="1"/>
              <a:t>could</a:t>
            </a:r>
            <a:r>
              <a:rPr lang="is-IS" dirty="0"/>
              <a:t> </a:t>
            </a:r>
            <a:r>
              <a:rPr lang="is-IS" dirty="0" err="1"/>
              <a:t>be</a:t>
            </a:r>
            <a:r>
              <a:rPr lang="is-IS" dirty="0"/>
              <a:t> </a:t>
            </a:r>
            <a:r>
              <a:rPr lang="is-IS" dirty="0" err="1"/>
              <a:t>damaged</a:t>
            </a:r>
            <a:endParaRPr lang="is-IS" dirty="0"/>
          </a:p>
          <a:p>
            <a:r>
              <a:rPr lang="is-IS" dirty="0" err="1"/>
              <a:t>Errors</a:t>
            </a:r>
            <a:r>
              <a:rPr lang="is-IS" dirty="0"/>
              <a:t>, </a:t>
            </a:r>
            <a:r>
              <a:rPr lang="is-IS" dirty="0" err="1"/>
              <a:t>once</a:t>
            </a:r>
            <a:r>
              <a:rPr lang="is-IS" dirty="0"/>
              <a:t> </a:t>
            </a:r>
            <a:r>
              <a:rPr lang="is-IS" dirty="0" err="1"/>
              <a:t>published</a:t>
            </a:r>
            <a:r>
              <a:rPr lang="is-IS" dirty="0"/>
              <a:t>, </a:t>
            </a:r>
            <a:r>
              <a:rPr lang="is-IS" dirty="0" err="1"/>
              <a:t>will</a:t>
            </a:r>
            <a:r>
              <a:rPr lang="is-IS" dirty="0"/>
              <a:t> </a:t>
            </a:r>
            <a:r>
              <a:rPr lang="is-IS" dirty="0" err="1"/>
              <a:t>be</a:t>
            </a:r>
            <a:r>
              <a:rPr lang="is-IS" dirty="0"/>
              <a:t> </a:t>
            </a:r>
            <a:r>
              <a:rPr lang="is-IS" dirty="0" err="1"/>
              <a:t>cited</a:t>
            </a:r>
            <a:endParaRPr lang="is-IS" dirty="0"/>
          </a:p>
        </p:txBody>
      </p:sp>
    </p:spTree>
    <p:extLst>
      <p:ext uri="{BB962C8B-B14F-4D97-AF65-F5344CB8AC3E}">
        <p14:creationId xmlns:p14="http://schemas.microsoft.com/office/powerpoint/2010/main" val="1323214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06AC-041F-30D0-DA61-69DEACB8F837}"/>
              </a:ext>
            </a:extLst>
          </p:cNvPr>
          <p:cNvSpPr>
            <a:spLocks noGrp="1"/>
          </p:cNvSpPr>
          <p:nvPr>
            <p:ph type="title"/>
          </p:nvPr>
        </p:nvSpPr>
        <p:spPr/>
        <p:txBody>
          <a:bodyPr/>
          <a:lstStyle/>
          <a:p>
            <a:r>
              <a:rPr lang="is-IS" dirty="0"/>
              <a:t>Can you request to withdraw your paper from a predatory journal?</a:t>
            </a:r>
          </a:p>
        </p:txBody>
      </p:sp>
      <p:sp>
        <p:nvSpPr>
          <p:cNvPr id="3" name="Content Placeholder 2">
            <a:extLst>
              <a:ext uri="{FF2B5EF4-FFF2-40B4-BE49-F238E27FC236}">
                <a16:creationId xmlns:a16="http://schemas.microsoft.com/office/drawing/2014/main" id="{5D13E300-063E-C56F-7B97-6CD4D8A135B7}"/>
              </a:ext>
            </a:extLst>
          </p:cNvPr>
          <p:cNvSpPr>
            <a:spLocks noGrp="1"/>
          </p:cNvSpPr>
          <p:nvPr>
            <p:ph idx="1"/>
          </p:nvPr>
        </p:nvSpPr>
        <p:spPr/>
        <p:txBody>
          <a:bodyPr>
            <a:normAutofit/>
          </a:bodyPr>
          <a:lstStyle/>
          <a:p>
            <a:r>
              <a:rPr lang="is-IS" dirty="0"/>
              <a:t>Yes – but:</a:t>
            </a:r>
          </a:p>
          <a:p>
            <a:r>
              <a:rPr lang="is-IS" dirty="0"/>
              <a:t>„As per our policies, a withdrawal fee of 40% on the APC, totaling 929 Euros, would apply to withdraw your article from our journal.“</a:t>
            </a:r>
          </a:p>
          <a:p>
            <a:endParaRPr lang="is-IS" dirty="0"/>
          </a:p>
          <a:p>
            <a:r>
              <a:rPr lang="is-IS" dirty="0"/>
              <a:t>The article will be taken hostage.</a:t>
            </a:r>
          </a:p>
        </p:txBody>
      </p:sp>
    </p:spTree>
    <p:extLst>
      <p:ext uri="{BB962C8B-B14F-4D97-AF65-F5344CB8AC3E}">
        <p14:creationId xmlns:p14="http://schemas.microsoft.com/office/powerpoint/2010/main" val="4172400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36103-B512-12FC-6B92-161CAA43839E}"/>
              </a:ext>
            </a:extLst>
          </p:cNvPr>
          <p:cNvSpPr>
            <a:spLocks noGrp="1"/>
          </p:cNvSpPr>
          <p:nvPr>
            <p:ph type="title"/>
          </p:nvPr>
        </p:nvSpPr>
        <p:spPr/>
        <p:txBody>
          <a:bodyPr/>
          <a:lstStyle/>
          <a:p>
            <a:r>
              <a:rPr lang="is-IS" dirty="0"/>
              <a:t>Consequences of submission </a:t>
            </a:r>
          </a:p>
        </p:txBody>
      </p:sp>
      <p:sp>
        <p:nvSpPr>
          <p:cNvPr id="3" name="Content Placeholder 2">
            <a:extLst>
              <a:ext uri="{FF2B5EF4-FFF2-40B4-BE49-F238E27FC236}">
                <a16:creationId xmlns:a16="http://schemas.microsoft.com/office/drawing/2014/main" id="{0D3FA39D-E151-DEFF-092F-DD581A0A47D7}"/>
              </a:ext>
            </a:extLst>
          </p:cNvPr>
          <p:cNvSpPr>
            <a:spLocks noGrp="1"/>
          </p:cNvSpPr>
          <p:nvPr>
            <p:ph idx="1"/>
          </p:nvPr>
        </p:nvSpPr>
        <p:spPr>
          <a:xfrm>
            <a:off x="838200" y="1825625"/>
            <a:ext cx="10515600" cy="3843655"/>
          </a:xfrm>
        </p:spPr>
        <p:txBody>
          <a:bodyPr>
            <a:normAutofit fontScale="85000" lnSpcReduction="20000"/>
          </a:bodyPr>
          <a:lstStyle/>
          <a:p>
            <a:r>
              <a:rPr lang="is-IS" dirty="0"/>
              <a:t>You need to contact </a:t>
            </a:r>
            <a:r>
              <a:rPr lang="is-IS" i="1" dirty="0"/>
              <a:t>Vísinda- og nýsköpunarsvið </a:t>
            </a:r>
            <a:r>
              <a:rPr lang="is-IS" dirty="0"/>
              <a:t>for assistance</a:t>
            </a:r>
          </a:p>
          <a:p>
            <a:r>
              <a:rPr lang="is-IS" dirty="0"/>
              <a:t>If you resubmit to a legitimate journal, declare the submission to the predatory journal and explain the withdrawal.</a:t>
            </a:r>
          </a:p>
          <a:p>
            <a:r>
              <a:rPr lang="is-IS" dirty="0"/>
              <a:t>The predatory journal has a copy of the submitted manuscript and might publish it regardless – in the same journal or a sister publication &gt; You need to monitor this</a:t>
            </a:r>
          </a:p>
          <a:p>
            <a:r>
              <a:rPr lang="is-IS" dirty="0"/>
              <a:t>Keep all correspondence and document all contact with the journal</a:t>
            </a:r>
          </a:p>
          <a:p>
            <a:r>
              <a:rPr lang="is-IS" dirty="0"/>
              <a:t>You need to state on the CV that this publication is being addressed to reduce effects of predatory publication in funding applications</a:t>
            </a:r>
          </a:p>
          <a:p>
            <a:r>
              <a:rPr lang="is-IS" dirty="0"/>
              <a:t>The researcher‘s reputation is tarnished.</a:t>
            </a:r>
          </a:p>
          <a:p>
            <a:pPr lvl="6"/>
            <a:r>
              <a:rPr lang="is-IS" dirty="0"/>
              <a:t>Source: Lorna Wildgaard: </a:t>
            </a:r>
            <a:r>
              <a:rPr lang="en-US" dirty="0"/>
              <a:t>Predatory publishing 2.0: Spotting the red flags and staying protected [Danish OA week 2024, oral presentation]</a:t>
            </a:r>
            <a:endParaRPr lang="is-IS" dirty="0"/>
          </a:p>
          <a:p>
            <a:endParaRPr lang="is-IS" dirty="0"/>
          </a:p>
        </p:txBody>
      </p:sp>
    </p:spTree>
    <p:extLst>
      <p:ext uri="{BB962C8B-B14F-4D97-AF65-F5344CB8AC3E}">
        <p14:creationId xmlns:p14="http://schemas.microsoft.com/office/powerpoint/2010/main" val="1436398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AB40EA71-7A8D-553C-7ADF-142B86ED9C00}"/>
              </a:ext>
            </a:extLst>
          </p:cNvPr>
          <p:cNvSpPr>
            <a:spLocks noGrp="1"/>
          </p:cNvSpPr>
          <p:nvPr>
            <p:ph type="title"/>
          </p:nvPr>
        </p:nvSpPr>
        <p:spPr/>
        <p:txBody>
          <a:bodyPr/>
          <a:lstStyle/>
          <a:p>
            <a:r>
              <a:rPr lang="is-IS" dirty="0" err="1"/>
              <a:t>Red</a:t>
            </a:r>
            <a:r>
              <a:rPr lang="is-IS" dirty="0"/>
              <a:t> </a:t>
            </a:r>
            <a:r>
              <a:rPr lang="is-IS" dirty="0" err="1"/>
              <a:t>flags</a:t>
            </a:r>
            <a:r>
              <a:rPr lang="is-IS" dirty="0"/>
              <a:t> – </a:t>
            </a:r>
            <a:r>
              <a:rPr lang="is-IS" dirty="0" err="1"/>
              <a:t>making</a:t>
            </a:r>
            <a:r>
              <a:rPr lang="is-IS" dirty="0"/>
              <a:t> </a:t>
            </a:r>
            <a:r>
              <a:rPr lang="is-IS" dirty="0" err="1"/>
              <a:t>sure</a:t>
            </a:r>
            <a:r>
              <a:rPr lang="is-IS" dirty="0"/>
              <a:t> </a:t>
            </a:r>
            <a:r>
              <a:rPr lang="is-IS" dirty="0" err="1"/>
              <a:t>the</a:t>
            </a:r>
            <a:r>
              <a:rPr lang="is-IS" dirty="0"/>
              <a:t> </a:t>
            </a:r>
            <a:r>
              <a:rPr lang="is-IS" dirty="0" err="1"/>
              <a:t>journal</a:t>
            </a:r>
            <a:r>
              <a:rPr lang="is-IS" dirty="0"/>
              <a:t> is </a:t>
            </a:r>
            <a:r>
              <a:rPr lang="is-IS" dirty="0" err="1"/>
              <a:t>usable</a:t>
            </a:r>
            <a:endParaRPr lang="is-IS" dirty="0"/>
          </a:p>
        </p:txBody>
      </p:sp>
      <p:pic>
        <p:nvPicPr>
          <p:cNvPr id="5" name="Staðgengill efnis 4" descr="Mynd sem inniheldur skj�mynd, texti, l�na&#10;&#10;Lýsing sjálfkrafa búin til">
            <a:extLst>
              <a:ext uri="{FF2B5EF4-FFF2-40B4-BE49-F238E27FC236}">
                <a16:creationId xmlns:a16="http://schemas.microsoft.com/office/drawing/2014/main" id="{5734EB1C-12BA-BAA2-B970-B7F6A2A8E09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508" t="5800" r="3819" b="9678"/>
          <a:stretch/>
        </p:blipFill>
        <p:spPr>
          <a:xfrm>
            <a:off x="73731" y="1360171"/>
            <a:ext cx="11840202" cy="4937760"/>
          </a:xfrm>
        </p:spPr>
      </p:pic>
    </p:spTree>
    <p:extLst>
      <p:ext uri="{BB962C8B-B14F-4D97-AF65-F5344CB8AC3E}">
        <p14:creationId xmlns:p14="http://schemas.microsoft.com/office/powerpoint/2010/main" val="1580499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E64F0EE9-E50E-5415-152C-6EBA4CE72830}"/>
              </a:ext>
            </a:extLst>
          </p:cNvPr>
          <p:cNvSpPr>
            <a:spLocks noGrp="1"/>
          </p:cNvSpPr>
          <p:nvPr>
            <p:ph type="title"/>
          </p:nvPr>
        </p:nvSpPr>
        <p:spPr/>
        <p:txBody>
          <a:bodyPr/>
          <a:lstStyle/>
          <a:p>
            <a:r>
              <a:rPr lang="is-IS" dirty="0"/>
              <a:t>A </a:t>
            </a:r>
            <a:r>
              <a:rPr lang="is-IS" dirty="0" err="1"/>
              <a:t>good</a:t>
            </a:r>
            <a:r>
              <a:rPr lang="is-IS" dirty="0"/>
              <a:t> </a:t>
            </a:r>
            <a:r>
              <a:rPr lang="is-IS" dirty="0" err="1"/>
              <a:t>way</a:t>
            </a:r>
            <a:r>
              <a:rPr lang="is-IS" dirty="0"/>
              <a:t> </a:t>
            </a:r>
            <a:r>
              <a:rPr lang="is-IS" dirty="0" err="1"/>
              <a:t>to</a:t>
            </a:r>
            <a:r>
              <a:rPr lang="is-IS" dirty="0"/>
              <a:t> </a:t>
            </a:r>
            <a:r>
              <a:rPr lang="is-IS" dirty="0" err="1"/>
              <a:t>find</a:t>
            </a:r>
            <a:r>
              <a:rPr lang="is-IS" dirty="0"/>
              <a:t> a </a:t>
            </a:r>
            <a:r>
              <a:rPr lang="is-IS" dirty="0" err="1"/>
              <a:t>reputable</a:t>
            </a:r>
            <a:r>
              <a:rPr lang="is-IS" dirty="0"/>
              <a:t> </a:t>
            </a:r>
            <a:r>
              <a:rPr lang="is-IS" dirty="0" err="1"/>
              <a:t>journal</a:t>
            </a:r>
            <a:endParaRPr lang="is-IS" dirty="0"/>
          </a:p>
        </p:txBody>
      </p:sp>
      <p:pic>
        <p:nvPicPr>
          <p:cNvPr id="5" name="Staðgengill efnis 4">
            <a:extLst>
              <a:ext uri="{FF2B5EF4-FFF2-40B4-BE49-F238E27FC236}">
                <a16:creationId xmlns:a16="http://schemas.microsoft.com/office/drawing/2014/main" id="{FEDE0DA7-0C1A-35E9-E45C-6181A0B6BBA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838200" y="2167729"/>
            <a:ext cx="10515600" cy="3667130"/>
          </a:xfrm>
        </p:spPr>
      </p:pic>
    </p:spTree>
    <p:extLst>
      <p:ext uri="{BB962C8B-B14F-4D97-AF65-F5344CB8AC3E}">
        <p14:creationId xmlns:p14="http://schemas.microsoft.com/office/powerpoint/2010/main" val="248905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E0304CC3-BBFC-6196-862B-3A1989CF326A}"/>
              </a:ext>
            </a:extLst>
          </p:cNvPr>
          <p:cNvSpPr>
            <a:spLocks noGrp="1"/>
          </p:cNvSpPr>
          <p:nvPr>
            <p:ph type="title"/>
          </p:nvPr>
        </p:nvSpPr>
        <p:spPr/>
        <p:txBody>
          <a:bodyPr/>
          <a:lstStyle/>
          <a:p>
            <a:r>
              <a:rPr lang="en-US" dirty="0"/>
              <a:t>Predatory publishing has a long and interesting history.</a:t>
            </a:r>
            <a:endParaRPr lang="is-IS" dirty="0"/>
          </a:p>
        </p:txBody>
      </p:sp>
      <p:sp>
        <p:nvSpPr>
          <p:cNvPr id="3" name="Staðgengill efnis 2">
            <a:extLst>
              <a:ext uri="{FF2B5EF4-FFF2-40B4-BE49-F238E27FC236}">
                <a16:creationId xmlns:a16="http://schemas.microsoft.com/office/drawing/2014/main" id="{B3A0FCFF-2B0A-E677-4B1B-DEB08B06AA92}"/>
              </a:ext>
            </a:extLst>
          </p:cNvPr>
          <p:cNvSpPr>
            <a:spLocks noGrp="1"/>
          </p:cNvSpPr>
          <p:nvPr>
            <p:ph idx="1"/>
          </p:nvPr>
        </p:nvSpPr>
        <p:spPr>
          <a:xfrm>
            <a:off x="838200" y="1825625"/>
            <a:ext cx="10515600" cy="4771658"/>
          </a:xfrm>
        </p:spPr>
        <p:txBody>
          <a:bodyPr>
            <a:normAutofit/>
          </a:bodyPr>
          <a:lstStyle/>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It has its roots in a publication form called vanity publishing that was developed for established publishing houses to be able to publish books by unknown authors that had no foreseeable market value. The publisher would print the book, but the author would pay for everything. This model was beneficial to both parties. The author could get his first book out, even if it would likely flop, and the publishing house took no financial risk by publishing the book but established a relationship with the author that might later become famous. Some famous books have been published this way, for example Lewis Carroll ‘s </a:t>
            </a:r>
            <a:r>
              <a:rPr lang="en-US" sz="2000" i="1" kern="100" dirty="0">
                <a:effectLst/>
                <a:latin typeface="Calibri" panose="020F0502020204030204" pitchFamily="34" charset="0"/>
                <a:ea typeface="Calibri" panose="020F0502020204030204" pitchFamily="34" charset="0"/>
                <a:cs typeface="Times New Roman" panose="02020603050405020304" pitchFamily="18" charset="0"/>
              </a:rPr>
              <a:t>Through the looking glass.</a:t>
            </a:r>
            <a:endParaRPr lang="is-I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This model is problematic because it creates a potential revenue stream for the publisher not from selling the final product (books or journals), but from selling a service to the author. That in fact has created a scenario where the publisher can potentially act fraudulently towards the author.</a:t>
            </a:r>
            <a:endParaRPr lang="is-I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638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4D778B72-BB1A-4383-2959-5D503768AB26}"/>
              </a:ext>
            </a:extLst>
          </p:cNvPr>
          <p:cNvSpPr>
            <a:spLocks noGrp="1"/>
          </p:cNvSpPr>
          <p:nvPr>
            <p:ph type="title"/>
          </p:nvPr>
        </p:nvSpPr>
        <p:spPr/>
        <p:txBody>
          <a:bodyPr/>
          <a:lstStyle/>
          <a:p>
            <a:r>
              <a:rPr lang="en-US" dirty="0"/>
              <a:t>Enter the fraudsters/ predators…</a:t>
            </a:r>
            <a:endParaRPr lang="is-IS" dirty="0"/>
          </a:p>
        </p:txBody>
      </p:sp>
      <p:sp>
        <p:nvSpPr>
          <p:cNvPr id="3" name="Staðgengill efnis 2">
            <a:extLst>
              <a:ext uri="{FF2B5EF4-FFF2-40B4-BE49-F238E27FC236}">
                <a16:creationId xmlns:a16="http://schemas.microsoft.com/office/drawing/2014/main" id="{0DB88F72-C308-7FDE-33BF-45C0117633A7}"/>
              </a:ext>
            </a:extLst>
          </p:cNvPr>
          <p:cNvSpPr>
            <a:spLocks noGrp="1"/>
          </p:cNvSpPr>
          <p:nvPr>
            <p:ph idx="1"/>
          </p:nvPr>
        </p:nvSpPr>
        <p:spPr/>
        <p:txBody>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1941 the publisher C.M.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Fulmiani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was sentenced to 18 months in jail for mail fraud. He operated a publishing business where he would trick people into publishing books in his vanity press. The fraud was set up like this: The author would send in a manuscript to an agency run by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Fulmiani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Fulmiany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would then send several rejection letters to the author purporting to be from known publishers, but all praising the manuscript somehow. “Your story is a masterpiece of modern literature, but unfortunately it isn’t for us. Don’t loose heart, your story simply must be heard”. </a:t>
            </a:r>
            <a:endParaRPr lang="is-I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After a number of these letters the author would start to get desperate, but at the same time determined to find a publisher. Then Mr.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Fulmiani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would send a new letter introducing a vanity publishing house that would be willing to publish the book if the author would pay the bill. The author would jump at the opportunity and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Fulmiani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would charge excessively for every step in the publishing process urging the author to pay for more and more copies. In the end the author was stuck with a truckload of unsellable books of low quality.</a:t>
            </a:r>
            <a:endParaRPr lang="is-I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0598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E57DD8F4-2571-0D65-6EA3-0B5F5B2A4CB9}"/>
              </a:ext>
            </a:extLst>
          </p:cNvPr>
          <p:cNvSpPr>
            <a:spLocks noGrp="1"/>
          </p:cNvSpPr>
          <p:nvPr>
            <p:ph type="title"/>
          </p:nvPr>
        </p:nvSpPr>
        <p:spPr/>
        <p:txBody>
          <a:bodyPr/>
          <a:lstStyle/>
          <a:p>
            <a:r>
              <a:rPr lang="en-US" dirty="0"/>
              <a:t>The vanity publishing model and scientific publishing</a:t>
            </a:r>
            <a:endParaRPr lang="is-IS" dirty="0"/>
          </a:p>
        </p:txBody>
      </p:sp>
      <p:sp>
        <p:nvSpPr>
          <p:cNvPr id="3" name="Staðgengill efnis 2">
            <a:extLst>
              <a:ext uri="{FF2B5EF4-FFF2-40B4-BE49-F238E27FC236}">
                <a16:creationId xmlns:a16="http://schemas.microsoft.com/office/drawing/2014/main" id="{307DDB2C-71E8-0C65-15CA-785B93331816}"/>
              </a:ext>
            </a:extLst>
          </p:cNvPr>
          <p:cNvSpPr>
            <a:spLocks noGrp="1"/>
          </p:cNvSpPr>
          <p:nvPr>
            <p:ph idx="1"/>
          </p:nvPr>
        </p:nvSpPr>
        <p:spPr/>
        <p:txBody>
          <a:bodyPr>
            <a:normAutofit fontScale="85000" lnSpcReduction="20000"/>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Until recently the scientific journal publishing model has largely remained unchanged. It resembles the vanity publishing model in a few ways. When the first journals were published in 17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century the audience was a small community of only a few universities. The potential for a publishing house to break even on publishing these journals was so unlikely, that it was deemed proper for the authors and peer reviewers to not only work pro bono but even pay a fee to get published. The universities would then pay the scholars and reward them for their work. It was sensible at that time, but since then the audience and potential for revenue for the publishers has grown exponentially.</a:t>
            </a:r>
            <a:endParaRPr lang="is-I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With the rise of free open access publishing a new chapter was formed in this saga as reputable publishers aligned their business models even more with the vanity press model by creating the “golden open access” – A business model that asks the author to pay not only the fees of yesteryears, but additionally pay for open access. This extra fee is based on the perceived revenue the publisher might have gained had the article been published behind a paywall.</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scientific community is partly driven by the publish or perish dogma and therefore scientists need to find publishers for their work, even when the most reputable publishers will not publish. That is when you run the risk of encountering questionable publishers.</a:t>
            </a:r>
            <a:endParaRPr lang="is-I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difference that matters between a reputable publisher and a questionable or predatory publisher is that the former claims to offer robust peer review and does so, but the latter makes the same claim but doesn’t. There are other differences, but they are not as important.</a:t>
            </a:r>
            <a:endParaRPr lang="is-I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s-IS" dirty="0"/>
          </a:p>
        </p:txBody>
      </p:sp>
    </p:spTree>
    <p:extLst>
      <p:ext uri="{BB962C8B-B14F-4D97-AF65-F5344CB8AC3E}">
        <p14:creationId xmlns:p14="http://schemas.microsoft.com/office/powerpoint/2010/main" val="257607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E9F4D3F1-CF58-A1FD-0879-33DCB1E0687A}"/>
              </a:ext>
            </a:extLst>
          </p:cNvPr>
          <p:cNvSpPr>
            <a:spLocks noGrp="1"/>
          </p:cNvSpPr>
          <p:nvPr>
            <p:ph type="title"/>
          </p:nvPr>
        </p:nvSpPr>
        <p:spPr/>
        <p:txBody>
          <a:bodyPr/>
          <a:lstStyle/>
          <a:p>
            <a:r>
              <a:rPr lang="is-IS" dirty="0" err="1"/>
              <a:t>What</a:t>
            </a:r>
            <a:r>
              <a:rPr lang="is-IS" dirty="0"/>
              <a:t> is it that a </a:t>
            </a:r>
            <a:r>
              <a:rPr lang="is-IS" dirty="0" err="1"/>
              <a:t>predatory</a:t>
            </a:r>
            <a:r>
              <a:rPr lang="is-IS" dirty="0"/>
              <a:t> </a:t>
            </a:r>
            <a:r>
              <a:rPr lang="is-IS" dirty="0" err="1"/>
              <a:t>publisher</a:t>
            </a:r>
            <a:r>
              <a:rPr lang="is-IS" dirty="0"/>
              <a:t> </a:t>
            </a:r>
            <a:r>
              <a:rPr lang="is-IS" dirty="0" err="1"/>
              <a:t>does</a:t>
            </a:r>
            <a:r>
              <a:rPr lang="is-IS" dirty="0"/>
              <a:t>?</a:t>
            </a:r>
          </a:p>
        </p:txBody>
      </p:sp>
      <p:sp>
        <p:nvSpPr>
          <p:cNvPr id="5" name="Rectangle 2">
            <a:extLst>
              <a:ext uri="{FF2B5EF4-FFF2-40B4-BE49-F238E27FC236}">
                <a16:creationId xmlns:a16="http://schemas.microsoft.com/office/drawing/2014/main" id="{D5F97B4A-BA20-2417-8A1F-FE7459527EEF}"/>
              </a:ext>
            </a:extLst>
          </p:cNvPr>
          <p:cNvSpPr>
            <a:spLocks noGrp="1" noChangeArrowheads="1"/>
          </p:cNvSpPr>
          <p:nvPr>
            <p:ph idx="1"/>
          </p:nvPr>
        </p:nvSpPr>
        <p:spPr bwMode="auto">
          <a:xfrm>
            <a:off x="901700" y="1697728"/>
            <a:ext cx="10607351" cy="428964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 rIns="0" bIns="-9522"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is-IS" altLang="is-IS" sz="2100" b="0" i="0" u="none" strike="noStrike" cap="none" normalizeH="0" baseline="0" dirty="0" err="1">
                <a:ln>
                  <a:noFill/>
                </a:ln>
                <a:solidFill>
                  <a:srgbClr val="1F1F1F"/>
                </a:solidFill>
                <a:effectLst/>
                <a:latin typeface="inherit"/>
              </a:rPr>
              <a:t>Offers</a:t>
            </a:r>
            <a:r>
              <a:rPr kumimoji="0" lang="is-IS" altLang="is-IS" sz="2100" b="0" i="0" u="none" strike="noStrike" cap="none" normalizeH="0" baseline="0" dirty="0">
                <a:ln>
                  <a:noFill/>
                </a:ln>
                <a:solidFill>
                  <a:srgbClr val="1F1F1F"/>
                </a:solidFill>
                <a:effectLst/>
                <a:latin typeface="inherit"/>
              </a:rPr>
              <a:t> a </a:t>
            </a:r>
            <a:r>
              <a:rPr kumimoji="0" lang="is-IS" altLang="is-IS" sz="2100" b="0" i="0" u="none" strike="noStrike" cap="none" normalizeH="0" baseline="0" dirty="0" err="1">
                <a:ln>
                  <a:noFill/>
                </a:ln>
                <a:solidFill>
                  <a:srgbClr val="1F1F1F"/>
                </a:solidFill>
                <a:effectLst/>
                <a:latin typeface="inherit"/>
              </a:rPr>
              <a:t>publication</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in</a:t>
            </a:r>
            <a:r>
              <a:rPr kumimoji="0" lang="is-IS" altLang="is-IS" sz="2100" b="0" i="0" u="none" strike="noStrike" cap="none" normalizeH="0" baseline="0" dirty="0">
                <a:ln>
                  <a:noFill/>
                </a:ln>
                <a:solidFill>
                  <a:srgbClr val="1F1F1F"/>
                </a:solidFill>
                <a:effectLst/>
                <a:latin typeface="inherit"/>
              </a:rPr>
              <a:t> a </a:t>
            </a:r>
            <a:r>
              <a:rPr kumimoji="0" lang="is-IS" altLang="is-IS" sz="2100" b="0" i="0" u="none" strike="noStrike" cap="none" normalizeH="0" baseline="0" dirty="0" err="1">
                <a:ln>
                  <a:noFill/>
                </a:ln>
                <a:solidFill>
                  <a:srgbClr val="1F1F1F"/>
                </a:solidFill>
                <a:effectLst/>
                <a:latin typeface="inherit"/>
              </a:rPr>
              <a:t>journal</a:t>
            </a:r>
            <a:r>
              <a:rPr kumimoji="0" lang="is-IS" altLang="is-IS" sz="2100" b="0" i="0" u="none" strike="noStrike" cap="none" normalizeH="0" baseline="0" dirty="0">
                <a:ln>
                  <a:noFill/>
                </a:ln>
                <a:solidFill>
                  <a:srgbClr val="1F1F1F"/>
                </a:solidFill>
                <a:effectLst/>
                <a:latin typeface="inherit"/>
              </a:rPr>
              <a:t> that is </a:t>
            </a:r>
            <a:r>
              <a:rPr kumimoji="0" lang="is-IS" altLang="is-IS" sz="2100" b="0" i="0" u="none" strike="noStrike" cap="none" normalizeH="0" baseline="0" dirty="0" err="1">
                <a:ln>
                  <a:noFill/>
                </a:ln>
                <a:solidFill>
                  <a:srgbClr val="1F1F1F"/>
                </a:solidFill>
                <a:effectLst/>
                <a:latin typeface="inherit"/>
              </a:rPr>
              <a:t>different</a:t>
            </a:r>
            <a:r>
              <a:rPr kumimoji="0" lang="is-IS" altLang="is-IS" sz="2100" b="0" i="0" u="none" strike="noStrike" cap="none" normalizeH="0" baseline="0" dirty="0">
                <a:ln>
                  <a:noFill/>
                </a:ln>
                <a:solidFill>
                  <a:srgbClr val="1F1F1F"/>
                </a:solidFill>
                <a:effectLst/>
                <a:latin typeface="inherit"/>
              </a:rPr>
              <a:t> from </a:t>
            </a:r>
            <a:r>
              <a:rPr kumimoji="0" lang="is-IS" altLang="is-IS" sz="2100" b="0" i="0" u="none" strike="noStrike" cap="none" normalizeH="0" baseline="0" dirty="0" err="1">
                <a:ln>
                  <a:noFill/>
                </a:ln>
                <a:solidFill>
                  <a:srgbClr val="1F1F1F"/>
                </a:solidFill>
                <a:effectLst/>
                <a:latin typeface="inherit"/>
              </a:rPr>
              <a:t>what</a:t>
            </a:r>
            <a:r>
              <a:rPr kumimoji="0" lang="is-IS" altLang="is-IS" sz="2100" b="0" i="0" u="none" strike="noStrike" cap="none" normalizeH="0" baseline="0" dirty="0">
                <a:ln>
                  <a:noFill/>
                </a:ln>
                <a:solidFill>
                  <a:srgbClr val="1F1F1F"/>
                </a:solidFill>
                <a:effectLst/>
                <a:latin typeface="inherit"/>
              </a:rPr>
              <a:t> it </a:t>
            </a:r>
            <a:r>
              <a:rPr kumimoji="0" lang="is-IS" altLang="is-IS" sz="2100" b="0" i="0" u="none" strike="noStrike" cap="none" normalizeH="0" baseline="0" dirty="0" err="1">
                <a:ln>
                  <a:noFill/>
                </a:ln>
                <a:solidFill>
                  <a:srgbClr val="1F1F1F"/>
                </a:solidFill>
                <a:effectLst/>
                <a:latin typeface="inherit"/>
              </a:rPr>
              <a:t>appears</a:t>
            </a:r>
            <a:r>
              <a:rPr kumimoji="0" lang="is-IS" altLang="is-IS" sz="2100" b="0" i="0" u="none" strike="noStrike" cap="none" normalizeH="0" baseline="0" dirty="0">
                <a:ln>
                  <a:noFill/>
                </a:ln>
                <a:solidFill>
                  <a:srgbClr val="1F1F1F"/>
                </a:solidFill>
                <a:effectLst/>
                <a:latin typeface="inherit"/>
              </a:rPr>
              <a:t>. </a:t>
            </a:r>
          </a:p>
          <a:p>
            <a:pPr eaLnBrk="0" fontAlgn="base" hangingPunct="0">
              <a:lnSpc>
                <a:spcPct val="100000"/>
              </a:lnSpc>
              <a:spcBef>
                <a:spcPct val="0"/>
              </a:spcBef>
              <a:spcAft>
                <a:spcPct val="0"/>
              </a:spcAft>
            </a:pPr>
            <a:r>
              <a:rPr kumimoji="0" lang="is-IS" altLang="is-IS" sz="2100" b="0" i="0" u="none" strike="noStrike" cap="none" normalizeH="0" baseline="0" dirty="0">
                <a:ln>
                  <a:noFill/>
                </a:ln>
                <a:solidFill>
                  <a:srgbClr val="1F1F1F"/>
                </a:solidFill>
                <a:effectLst/>
                <a:latin typeface="inherit"/>
              </a:rPr>
              <a:t>Does not </a:t>
            </a:r>
            <a:r>
              <a:rPr kumimoji="0" lang="is-IS" altLang="is-IS" sz="2100" b="0" i="0" u="none" strike="noStrike" cap="none" normalizeH="0" baseline="0" dirty="0" err="1">
                <a:ln>
                  <a:noFill/>
                </a:ln>
                <a:solidFill>
                  <a:srgbClr val="1F1F1F"/>
                </a:solidFill>
                <a:effectLst/>
                <a:latin typeface="inherit"/>
              </a:rPr>
              <a:t>maintain</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the</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strict</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quality</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control</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peer</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review</a:t>
            </a:r>
            <a:r>
              <a:rPr kumimoji="0" lang="is-IS" altLang="is-IS" sz="2100" b="0" i="0" u="none" strike="noStrike" cap="none" normalizeH="0" baseline="0" dirty="0">
                <a:ln>
                  <a:noFill/>
                </a:ln>
                <a:solidFill>
                  <a:srgbClr val="1F1F1F"/>
                </a:solidFill>
                <a:effectLst/>
                <a:latin typeface="inherit"/>
              </a:rPr>
              <a:t>) that </a:t>
            </a:r>
            <a:r>
              <a:rPr kumimoji="0" lang="is-IS" altLang="is-IS" sz="2100" b="0" i="0" u="none" strike="noStrike" cap="none" normalizeH="0" baseline="0" dirty="0" err="1">
                <a:ln>
                  <a:noFill/>
                </a:ln>
                <a:solidFill>
                  <a:srgbClr val="1F1F1F"/>
                </a:solidFill>
                <a:effectLst/>
                <a:latin typeface="inherit"/>
              </a:rPr>
              <a:t>occurs</a:t>
            </a:r>
            <a:r>
              <a:rPr kumimoji="0" lang="is-IS" altLang="is-IS" sz="2100" b="0" i="0" u="none" strike="noStrike" cap="none" normalizeH="0" baseline="0" dirty="0">
                <a:ln>
                  <a:noFill/>
                </a:ln>
                <a:solidFill>
                  <a:srgbClr val="1F1F1F"/>
                </a:solidFill>
                <a:effectLst/>
                <a:latin typeface="inherit"/>
              </a:rPr>
              <a:t> in an </a:t>
            </a:r>
            <a:r>
              <a:rPr kumimoji="0" lang="is-IS" altLang="is-IS" sz="2100" b="0" i="0" u="none" strike="noStrike" cap="none" normalizeH="0" baseline="0" dirty="0" err="1">
                <a:ln>
                  <a:noFill/>
                </a:ln>
                <a:solidFill>
                  <a:srgbClr val="1F1F1F"/>
                </a:solidFill>
                <a:effectLst/>
                <a:latin typeface="inherit"/>
              </a:rPr>
              <a:t>academic</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publication</a:t>
            </a:r>
            <a:r>
              <a:rPr kumimoji="0" lang="is-IS" altLang="is-IS" sz="2100" b="0" i="0" u="none" strike="noStrike" cap="none" normalizeH="0" baseline="0" dirty="0">
                <a:ln>
                  <a:noFill/>
                </a:ln>
                <a:solidFill>
                  <a:srgbClr val="1F1F1F"/>
                </a:solidFill>
                <a:effectLst/>
                <a:latin typeface="inherit"/>
              </a:rPr>
              <a:t> </a:t>
            </a:r>
            <a:r>
              <a:rPr lang="is-IS" altLang="is-IS" sz="2100" dirty="0" err="1">
                <a:solidFill>
                  <a:srgbClr val="1F1F1F"/>
                </a:solidFill>
                <a:latin typeface="inherit"/>
              </a:rPr>
              <a:t>b</a:t>
            </a:r>
            <a:r>
              <a:rPr kumimoji="0" lang="is-IS" altLang="is-IS" sz="2100" b="0" i="0" u="none" strike="noStrike" cap="none" normalizeH="0" baseline="0" dirty="0" err="1">
                <a:ln>
                  <a:noFill/>
                </a:ln>
                <a:solidFill>
                  <a:srgbClr val="1F1F1F"/>
                </a:solidFill>
                <a:effectLst/>
                <a:latin typeface="inherit"/>
              </a:rPr>
              <a:t>ut</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pretends</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to</a:t>
            </a:r>
            <a:r>
              <a:rPr kumimoji="0" lang="is-IS" altLang="is-IS" sz="2100" b="0" i="0" u="none" strike="noStrike" cap="none" normalizeH="0" baseline="0" dirty="0">
                <a:ln>
                  <a:noFill/>
                </a:ln>
                <a:solidFill>
                  <a:srgbClr val="1F1F1F"/>
                </a:solidFill>
                <a:effectLst/>
                <a:latin typeface="inherit"/>
              </a:rPr>
              <a:t> do it. </a:t>
            </a:r>
          </a:p>
          <a:p>
            <a:pPr eaLnBrk="0" fontAlgn="base" hangingPunct="0">
              <a:lnSpc>
                <a:spcPct val="100000"/>
              </a:lnSpc>
              <a:spcBef>
                <a:spcPct val="0"/>
              </a:spcBef>
              <a:spcAft>
                <a:spcPct val="0"/>
              </a:spcAft>
            </a:pPr>
            <a:r>
              <a:rPr kumimoji="0" lang="is-IS" altLang="is-IS" sz="2100" b="0" i="0" u="none" strike="noStrike" cap="none" normalizeH="0" baseline="0" dirty="0" err="1">
                <a:ln>
                  <a:noFill/>
                </a:ln>
                <a:solidFill>
                  <a:srgbClr val="1F1F1F"/>
                </a:solidFill>
                <a:effectLst/>
                <a:latin typeface="inherit"/>
              </a:rPr>
              <a:t>Accepts</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all</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subjects</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quantity</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over</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quality</a:t>
            </a:r>
            <a:r>
              <a:rPr kumimoji="0" lang="is-IS" altLang="is-IS" sz="2100" b="0" i="0" u="none" strike="noStrike" cap="none" normalizeH="0" baseline="0" dirty="0">
                <a:ln>
                  <a:noFill/>
                </a:ln>
                <a:solidFill>
                  <a:srgbClr val="1F1F1F"/>
                </a:solidFill>
                <a:effectLst/>
                <a:latin typeface="inherit"/>
              </a:rPr>
              <a:t>) </a:t>
            </a:r>
          </a:p>
          <a:p>
            <a:pPr eaLnBrk="0" fontAlgn="base" hangingPunct="0">
              <a:lnSpc>
                <a:spcPct val="100000"/>
              </a:lnSpc>
              <a:spcBef>
                <a:spcPct val="0"/>
              </a:spcBef>
              <a:spcAft>
                <a:spcPct val="0"/>
              </a:spcAft>
            </a:pPr>
            <a:r>
              <a:rPr kumimoji="0" lang="is-IS" altLang="is-IS" sz="2100" b="0" i="0" u="none" strike="noStrike" cap="none" normalizeH="0" baseline="0" dirty="0" err="1">
                <a:ln>
                  <a:noFill/>
                </a:ln>
                <a:solidFill>
                  <a:srgbClr val="1F1F1F"/>
                </a:solidFill>
                <a:effectLst/>
                <a:latin typeface="inherit"/>
              </a:rPr>
              <a:t>Focuses</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the</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publication's</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income</a:t>
            </a:r>
            <a:r>
              <a:rPr kumimoji="0" lang="is-IS" altLang="is-IS" sz="2100" b="0" i="0" u="none" strike="noStrike" cap="none" normalizeH="0" baseline="0" dirty="0">
                <a:ln>
                  <a:noFill/>
                </a:ln>
                <a:solidFill>
                  <a:srgbClr val="1F1F1F"/>
                </a:solidFill>
                <a:effectLst/>
                <a:latin typeface="inherit"/>
              </a:rPr>
              <a:t> on "</a:t>
            </a:r>
            <a:r>
              <a:rPr kumimoji="0" lang="is-IS" altLang="is-IS" sz="2100" b="0" i="0" u="none" strike="noStrike" cap="none" normalizeH="0" baseline="0" dirty="0" err="1">
                <a:ln>
                  <a:noFill/>
                </a:ln>
                <a:solidFill>
                  <a:srgbClr val="1F1F1F"/>
                </a:solidFill>
                <a:effectLst/>
                <a:latin typeface="inherit"/>
              </a:rPr>
              <a:t>services</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to</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authors</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rather</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than</a:t>
            </a:r>
            <a:r>
              <a:rPr kumimoji="0" lang="is-IS" altLang="is-IS" sz="2100" b="0" i="0" u="none" strike="noStrike" cap="none" normalizeH="0" baseline="0" dirty="0">
                <a:ln>
                  <a:noFill/>
                </a:ln>
                <a:solidFill>
                  <a:srgbClr val="1F1F1F"/>
                </a:solidFill>
                <a:effectLst/>
                <a:latin typeface="inherit"/>
              </a:rPr>
              <a:t> sales of </a:t>
            </a:r>
            <a:r>
              <a:rPr kumimoji="0" lang="is-IS" altLang="is-IS" sz="2100" b="0" i="0" u="none" strike="noStrike" cap="none" normalizeH="0" baseline="0" dirty="0" err="1">
                <a:ln>
                  <a:noFill/>
                </a:ln>
                <a:solidFill>
                  <a:srgbClr val="1F1F1F"/>
                </a:solidFill>
                <a:effectLst/>
                <a:latin typeface="inherit"/>
              </a:rPr>
              <a:t>the</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journal</a:t>
            </a:r>
            <a:r>
              <a:rPr kumimoji="0" lang="is-IS" altLang="is-IS" sz="2100" b="0" i="0" u="none" strike="noStrike" cap="none" normalizeH="0" baseline="0" dirty="0">
                <a:ln>
                  <a:noFill/>
                </a:ln>
                <a:solidFill>
                  <a:srgbClr val="1F1F1F"/>
                </a:solidFill>
                <a:effectLst/>
                <a:latin typeface="inherit"/>
              </a:rPr>
              <a:t>. </a:t>
            </a:r>
          </a:p>
          <a:p>
            <a:pPr eaLnBrk="0" fontAlgn="base" hangingPunct="0">
              <a:lnSpc>
                <a:spcPct val="100000"/>
              </a:lnSpc>
              <a:spcBef>
                <a:spcPct val="0"/>
              </a:spcBef>
              <a:spcAft>
                <a:spcPct val="0"/>
              </a:spcAft>
            </a:pPr>
            <a:r>
              <a:rPr kumimoji="0" lang="is-IS" altLang="is-IS" sz="2100" b="0" i="0" u="none" strike="noStrike" cap="none" normalizeH="0" baseline="0" dirty="0" err="1">
                <a:ln>
                  <a:noFill/>
                </a:ln>
                <a:solidFill>
                  <a:srgbClr val="1F1F1F"/>
                </a:solidFill>
                <a:effectLst/>
                <a:latin typeface="inherit"/>
              </a:rPr>
              <a:t>Publishes</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often</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and</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in</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large</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quantities</a:t>
            </a:r>
            <a:r>
              <a:rPr kumimoji="0" lang="is-IS" altLang="is-IS" sz="2100" b="0" i="0" u="none" strike="noStrike" cap="none" normalizeH="0" baseline="0" dirty="0">
                <a:ln>
                  <a:noFill/>
                </a:ln>
                <a:solidFill>
                  <a:srgbClr val="1F1F1F"/>
                </a:solidFill>
                <a:effectLst/>
                <a:latin typeface="inherit"/>
              </a:rPr>
              <a:t> at </a:t>
            </a:r>
            <a:r>
              <a:rPr kumimoji="0" lang="is-IS" altLang="is-IS" sz="2100" b="0" i="0" u="none" strike="noStrike" cap="none" normalizeH="0" baseline="0" dirty="0" err="1">
                <a:ln>
                  <a:noFill/>
                </a:ln>
                <a:solidFill>
                  <a:srgbClr val="1F1F1F"/>
                </a:solidFill>
                <a:effectLst/>
                <a:latin typeface="inherit"/>
              </a:rPr>
              <a:t>once</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the</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more</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articles</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the</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more</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profit</a:t>
            </a:r>
            <a:r>
              <a:rPr kumimoji="0" lang="is-IS" altLang="is-IS" sz="2100" b="0" i="0" u="none" strike="noStrike" cap="none" normalizeH="0" baseline="0" dirty="0">
                <a:ln>
                  <a:noFill/>
                </a:ln>
                <a:solidFill>
                  <a:srgbClr val="1F1F1F"/>
                </a:solidFill>
                <a:effectLst/>
                <a:latin typeface="inherit"/>
              </a:rPr>
              <a:t>) </a:t>
            </a:r>
          </a:p>
          <a:p>
            <a:pPr eaLnBrk="0" fontAlgn="base" hangingPunct="0">
              <a:lnSpc>
                <a:spcPct val="100000"/>
              </a:lnSpc>
              <a:spcBef>
                <a:spcPct val="0"/>
              </a:spcBef>
              <a:spcAft>
                <a:spcPct val="0"/>
              </a:spcAft>
            </a:pPr>
            <a:r>
              <a:rPr kumimoji="0" lang="is-IS" altLang="is-IS" sz="2100" b="0" i="0" u="none" strike="noStrike" cap="none" normalizeH="0" baseline="0" dirty="0" err="1">
                <a:ln>
                  <a:noFill/>
                </a:ln>
                <a:solidFill>
                  <a:srgbClr val="1F1F1F"/>
                </a:solidFill>
                <a:effectLst/>
                <a:latin typeface="inherit"/>
              </a:rPr>
              <a:t>Refers</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to</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impact</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factors</a:t>
            </a:r>
            <a:r>
              <a:rPr kumimoji="0" lang="is-IS" altLang="is-IS" sz="2100" b="0" i="0" u="none" strike="noStrike" cap="none" normalizeH="0" baseline="0" dirty="0">
                <a:ln>
                  <a:noFill/>
                </a:ln>
                <a:solidFill>
                  <a:srgbClr val="1F1F1F"/>
                </a:solidFill>
                <a:effectLst/>
                <a:latin typeface="inherit"/>
              </a:rPr>
              <a:t> that are </a:t>
            </a:r>
            <a:r>
              <a:rPr kumimoji="0" lang="is-IS" altLang="is-IS" sz="2100" b="0" i="0" u="none" strike="noStrike" cap="none" normalizeH="0" baseline="0" dirty="0" err="1">
                <a:ln>
                  <a:noFill/>
                </a:ln>
                <a:solidFill>
                  <a:srgbClr val="1F1F1F"/>
                </a:solidFill>
                <a:effectLst/>
                <a:latin typeface="inherit"/>
              </a:rPr>
              <a:t>false</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and</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or</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artificial</a:t>
            </a:r>
            <a:r>
              <a:rPr kumimoji="0" lang="is-IS" altLang="is-IS" sz="2100" b="0" i="0" u="none" strike="noStrike" cap="none" normalizeH="0" baseline="0" dirty="0">
                <a:ln>
                  <a:noFill/>
                </a:ln>
                <a:solidFill>
                  <a:srgbClr val="1F1F1F"/>
                </a:solidFill>
                <a:effectLst/>
                <a:latin typeface="inherit"/>
              </a:rPr>
              <a:t>. </a:t>
            </a:r>
          </a:p>
          <a:p>
            <a:pPr eaLnBrk="0" fontAlgn="base" hangingPunct="0">
              <a:lnSpc>
                <a:spcPct val="100000"/>
              </a:lnSpc>
              <a:spcBef>
                <a:spcPct val="0"/>
              </a:spcBef>
              <a:spcAft>
                <a:spcPct val="0"/>
              </a:spcAft>
            </a:pPr>
            <a:r>
              <a:rPr lang="is-IS" altLang="is-IS" sz="2100" dirty="0" err="1">
                <a:solidFill>
                  <a:srgbClr val="1F1F1F"/>
                </a:solidFill>
                <a:latin typeface="inherit"/>
              </a:rPr>
              <a:t>Attempts</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to</a:t>
            </a:r>
            <a:r>
              <a:rPr kumimoji="0" lang="is-IS" altLang="is-IS" sz="2100" b="0" i="0" u="none" strike="noStrike" cap="none" normalizeH="0" baseline="0" dirty="0">
                <a:ln>
                  <a:noFill/>
                </a:ln>
                <a:solidFill>
                  <a:srgbClr val="1F1F1F"/>
                </a:solidFill>
                <a:effectLst/>
                <a:latin typeface="inherit"/>
              </a:rPr>
              <a:t> get </a:t>
            </a:r>
            <a:r>
              <a:rPr kumimoji="0" lang="is-IS" altLang="is-IS" sz="2100" b="0" i="0" u="none" strike="noStrike" cap="none" normalizeH="0" baseline="0" dirty="0" err="1">
                <a:ln>
                  <a:noFill/>
                </a:ln>
                <a:solidFill>
                  <a:srgbClr val="1F1F1F"/>
                </a:solidFill>
                <a:effectLst/>
                <a:latin typeface="inherit"/>
              </a:rPr>
              <a:t>paid</a:t>
            </a:r>
            <a:r>
              <a:rPr kumimoji="0" lang="is-IS" altLang="is-IS" sz="2100" b="0" i="0" u="none" strike="noStrike" cap="none" normalizeH="0" baseline="0" dirty="0">
                <a:ln>
                  <a:noFill/>
                </a:ln>
                <a:solidFill>
                  <a:srgbClr val="1F1F1F"/>
                </a:solidFill>
                <a:effectLst/>
                <a:latin typeface="inherit"/>
              </a:rPr>
              <a:t> for </a:t>
            </a:r>
            <a:r>
              <a:rPr kumimoji="0" lang="is-IS" altLang="is-IS" sz="2100" b="0" i="0" u="none" strike="noStrike" cap="none" normalizeH="0" baseline="0" dirty="0" err="1">
                <a:ln>
                  <a:noFill/>
                </a:ln>
                <a:solidFill>
                  <a:srgbClr val="1F1F1F"/>
                </a:solidFill>
                <a:effectLst/>
                <a:latin typeface="inherit"/>
              </a:rPr>
              <a:t>everything</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preferably</a:t>
            </a:r>
            <a:r>
              <a:rPr kumimoji="0" lang="is-IS" altLang="is-IS" sz="2100" b="0" i="0" u="none" strike="noStrike" cap="none" normalizeH="0" baseline="0" dirty="0">
                <a:ln>
                  <a:noFill/>
                </a:ln>
                <a:solidFill>
                  <a:srgbClr val="1F1F1F"/>
                </a:solidFill>
                <a:effectLst/>
                <a:latin typeface="inherit"/>
              </a:rPr>
              <a:t> from </a:t>
            </a:r>
            <a:r>
              <a:rPr kumimoji="0" lang="is-IS" altLang="is-IS" sz="2100" b="0" i="0" u="none" strike="noStrike" cap="none" normalizeH="0" baseline="0" dirty="0" err="1">
                <a:ln>
                  <a:noFill/>
                </a:ln>
                <a:solidFill>
                  <a:srgbClr val="1F1F1F"/>
                </a:solidFill>
                <a:effectLst/>
                <a:latin typeface="inherit"/>
              </a:rPr>
              <a:t>the</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author</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and</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his</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organizations</a:t>
            </a:r>
            <a:r>
              <a:rPr kumimoji="0" lang="is-IS" altLang="is-IS" sz="2100" b="0" i="0" u="none" strike="noStrike" cap="none" normalizeH="0" baseline="0" dirty="0">
                <a:ln>
                  <a:noFill/>
                </a:ln>
                <a:solidFill>
                  <a:srgbClr val="1F1F1F"/>
                </a:solidFill>
                <a:effectLst/>
                <a:latin typeface="inherit"/>
              </a:rPr>
              <a:t>.)</a:t>
            </a:r>
            <a:endParaRPr lang="is-IS" altLang="is-IS" sz="2100" dirty="0">
              <a:solidFill>
                <a:srgbClr val="1F1F1F"/>
              </a:solidFill>
              <a:latin typeface="inherit"/>
            </a:endParaRPr>
          </a:p>
          <a:p>
            <a:pPr eaLnBrk="0" fontAlgn="base" hangingPunct="0">
              <a:lnSpc>
                <a:spcPct val="100000"/>
              </a:lnSpc>
              <a:spcBef>
                <a:spcPct val="0"/>
              </a:spcBef>
              <a:spcAft>
                <a:spcPct val="0"/>
              </a:spcAft>
            </a:pPr>
            <a:r>
              <a:rPr kumimoji="0" lang="is-IS" altLang="is-IS" sz="2100" b="0" i="0" u="none" strike="noStrike" cap="none" normalizeH="0" baseline="0" dirty="0" err="1">
                <a:ln>
                  <a:noFill/>
                </a:ln>
                <a:solidFill>
                  <a:srgbClr val="1F1F1F"/>
                </a:solidFill>
                <a:effectLst/>
                <a:latin typeface="inherit"/>
              </a:rPr>
              <a:t>Likely</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to</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take</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your</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paper</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hostage</a:t>
            </a:r>
            <a:r>
              <a:rPr kumimoji="0" lang="is-IS" altLang="is-IS" sz="2100" b="0" i="0" u="none" strike="noStrike" cap="none" normalizeH="0" baseline="0" dirty="0">
                <a:ln>
                  <a:noFill/>
                </a:ln>
                <a:solidFill>
                  <a:srgbClr val="1F1F1F"/>
                </a:solidFill>
                <a:effectLst/>
                <a:latin typeface="inherit"/>
              </a:rPr>
              <a:t> if </a:t>
            </a:r>
            <a:r>
              <a:rPr kumimoji="0" lang="is-IS" altLang="is-IS" sz="2100" b="0" i="0" u="none" strike="noStrike" cap="none" normalizeH="0" baseline="0" dirty="0" err="1">
                <a:ln>
                  <a:noFill/>
                </a:ln>
                <a:solidFill>
                  <a:srgbClr val="1F1F1F"/>
                </a:solidFill>
                <a:effectLst/>
                <a:latin typeface="inherit"/>
              </a:rPr>
              <a:t>you</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realize</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your</a:t>
            </a:r>
            <a:r>
              <a:rPr kumimoji="0" lang="is-IS" altLang="is-IS" sz="2100" b="0" i="0" u="none" strike="noStrike" cap="none" normalizeH="0" baseline="0" dirty="0">
                <a:ln>
                  <a:noFill/>
                </a:ln>
                <a:solidFill>
                  <a:srgbClr val="1F1F1F"/>
                </a:solidFill>
                <a:effectLst/>
                <a:latin typeface="inherit"/>
              </a:rPr>
              <a:t> </a:t>
            </a:r>
            <a:r>
              <a:rPr kumimoji="0" lang="is-IS" altLang="is-IS" sz="2100" b="0" i="0" u="none" strike="noStrike" cap="none" normalizeH="0" baseline="0" dirty="0" err="1">
                <a:ln>
                  <a:noFill/>
                </a:ln>
                <a:solidFill>
                  <a:srgbClr val="1F1F1F"/>
                </a:solidFill>
                <a:effectLst/>
                <a:latin typeface="inherit"/>
              </a:rPr>
              <a:t>mistake</a:t>
            </a:r>
            <a:r>
              <a:rPr lang="is-IS" altLang="is-IS" sz="2100" dirty="0">
                <a:solidFill>
                  <a:srgbClr val="1F1F1F"/>
                </a:solidFill>
                <a:latin typeface="inherit"/>
              </a:rPr>
              <a:t>.</a:t>
            </a:r>
            <a:r>
              <a:rPr kumimoji="0" lang="is-IS" altLang="is-IS" sz="2100" b="0" i="0" u="none" strike="noStrike" cap="none" normalizeH="0" baseline="0" dirty="0">
                <a:ln>
                  <a:noFill/>
                </a:ln>
                <a:solidFill>
                  <a:srgbClr val="1F1F1F"/>
                </a:solidFill>
                <a:effectLst/>
                <a:latin typeface="inherit"/>
              </a:rPr>
              <a:t> </a:t>
            </a:r>
          </a:p>
          <a:p>
            <a:pPr eaLnBrk="0" fontAlgn="base" hangingPunct="0">
              <a:lnSpc>
                <a:spcPct val="100000"/>
              </a:lnSpc>
              <a:spcBef>
                <a:spcPct val="0"/>
              </a:spcBef>
              <a:spcAft>
                <a:spcPct val="0"/>
              </a:spcAft>
            </a:pPr>
            <a:r>
              <a:rPr kumimoji="0" lang="is-IS" altLang="is-IS" sz="2100" b="0" i="0" u="none" strike="noStrike" cap="none" normalizeH="0" baseline="0" dirty="0">
                <a:ln>
                  <a:noFill/>
                </a:ln>
                <a:solidFill>
                  <a:srgbClr val="1F1F1F"/>
                </a:solidFill>
                <a:effectLst/>
                <a:latin typeface="inherit"/>
              </a:rPr>
              <a:t>Floods the market with sub</a:t>
            </a:r>
            <a:r>
              <a:rPr lang="is-IS" altLang="is-IS" sz="2100" dirty="0">
                <a:solidFill>
                  <a:srgbClr val="1F1F1F"/>
                </a:solidFill>
                <a:latin typeface="inherit"/>
              </a:rPr>
              <a:t>par research articles and endangers the overall quality of academic research</a:t>
            </a:r>
          </a:p>
          <a:p>
            <a:pPr eaLnBrk="0" fontAlgn="base" hangingPunct="0">
              <a:lnSpc>
                <a:spcPct val="100000"/>
              </a:lnSpc>
              <a:spcBef>
                <a:spcPct val="0"/>
              </a:spcBef>
              <a:spcAft>
                <a:spcPct val="0"/>
              </a:spcAft>
            </a:pPr>
            <a:r>
              <a:rPr kumimoji="0" lang="is-IS" altLang="is-IS" sz="2100" b="0" i="0" u="none" strike="noStrike" cap="none" normalizeH="0" baseline="0" dirty="0">
                <a:ln>
                  <a:noFill/>
                </a:ln>
                <a:solidFill>
                  <a:srgbClr val="1F1F1F"/>
                </a:solidFill>
                <a:effectLst/>
                <a:latin typeface="inherit"/>
              </a:rPr>
              <a:t>Emulates legitimate publishers. F.ex webofscience</a:t>
            </a:r>
            <a:r>
              <a:rPr kumimoji="0" lang="is-IS" altLang="is-IS" sz="2400" b="0" i="0" u="sng" strike="noStrike" cap="none" normalizeH="0" baseline="0" dirty="0">
                <a:ln>
                  <a:noFill/>
                </a:ln>
                <a:solidFill>
                  <a:srgbClr val="1F1F1F"/>
                </a:solidFill>
                <a:effectLst/>
                <a:latin typeface="inherit"/>
              </a:rPr>
              <a:t>s</a:t>
            </a:r>
            <a:r>
              <a:rPr kumimoji="0" lang="is-IS" altLang="is-IS" sz="2100" b="0" i="0" u="none" strike="noStrike" cap="none" normalizeH="0" baseline="0" dirty="0">
                <a:ln>
                  <a:noFill/>
                </a:ln>
                <a:solidFill>
                  <a:srgbClr val="1F1F1F"/>
                </a:solidFill>
                <a:effectLst/>
                <a:latin typeface="inherit"/>
              </a:rPr>
              <a:t> in place of webofscience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s-IS" altLang="is-IS" sz="2100" b="0" i="0" u="none" strike="noStrike" cap="none" normalizeH="0" baseline="0" dirty="0">
              <a:ln>
                <a:noFill/>
              </a:ln>
              <a:solidFill>
                <a:srgbClr val="1F1F1F"/>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s-IS" altLang="is-IS" sz="400" b="0" i="0" u="none" strike="noStrike" cap="none" normalizeH="0" baseline="0" dirty="0">
                <a:ln>
                  <a:noFill/>
                </a:ln>
                <a:solidFill>
                  <a:schemeClr val="tx1"/>
                </a:solidFill>
                <a:effectLst/>
              </a:rPr>
              <a:t> </a:t>
            </a:r>
            <a:endParaRPr kumimoji="0" lang="is-IS" altLang="is-I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14152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52F3B62C-D7EE-C909-900E-653FF57D28CD}"/>
              </a:ext>
            </a:extLst>
          </p:cNvPr>
          <p:cNvSpPr>
            <a:spLocks noGrp="1"/>
          </p:cNvSpPr>
          <p:nvPr>
            <p:ph type="title"/>
          </p:nvPr>
        </p:nvSpPr>
        <p:spPr>
          <a:xfrm>
            <a:off x="1445623" y="365125"/>
            <a:ext cx="4851270" cy="1325563"/>
          </a:xfrm>
        </p:spPr>
        <p:txBody>
          <a:bodyPr/>
          <a:lstStyle/>
          <a:p>
            <a:r>
              <a:rPr lang="is-IS" dirty="0" err="1"/>
              <a:t>Some</a:t>
            </a:r>
            <a:r>
              <a:rPr lang="is-IS" dirty="0"/>
              <a:t> </a:t>
            </a:r>
            <a:r>
              <a:rPr lang="is-IS" dirty="0" err="1"/>
              <a:t>examples</a:t>
            </a:r>
            <a:r>
              <a:rPr lang="is-IS" dirty="0"/>
              <a:t> of </a:t>
            </a:r>
            <a:r>
              <a:rPr lang="is-IS" dirty="0" err="1"/>
              <a:t>red</a:t>
            </a:r>
            <a:r>
              <a:rPr lang="is-IS" dirty="0"/>
              <a:t> flags:</a:t>
            </a:r>
          </a:p>
        </p:txBody>
      </p:sp>
      <p:sp>
        <p:nvSpPr>
          <p:cNvPr id="3" name="Staðgengill efnis 2">
            <a:extLst>
              <a:ext uri="{FF2B5EF4-FFF2-40B4-BE49-F238E27FC236}">
                <a16:creationId xmlns:a16="http://schemas.microsoft.com/office/drawing/2014/main" id="{35279CBE-838C-E1FD-2F56-3CF00EFB0E7D}"/>
              </a:ext>
            </a:extLst>
          </p:cNvPr>
          <p:cNvSpPr>
            <a:spLocks noGrp="1"/>
          </p:cNvSpPr>
          <p:nvPr>
            <p:ph sz="half" idx="1"/>
          </p:nvPr>
        </p:nvSpPr>
        <p:spPr>
          <a:xfrm>
            <a:off x="376383" y="2124205"/>
            <a:ext cx="5518726" cy="2609590"/>
          </a:xfrm>
          <a:solidFill>
            <a:srgbClr val="C00000">
              <a:alpha val="82000"/>
            </a:srgbClr>
          </a:solidFill>
        </p:spPr>
        <p:txBody>
          <a:bodyPr>
            <a:normAutofit lnSpcReduction="10000"/>
          </a:bodyPr>
          <a:lstStyle/>
          <a:p>
            <a:r>
              <a:rPr lang="en-US" b="1" i="0" dirty="0">
                <a:solidFill>
                  <a:schemeClr val="bg1"/>
                </a:solidFill>
                <a:effectLst/>
                <a:latin typeface="-apple-system"/>
              </a:rPr>
              <a:t>Predatory Publishing</a:t>
            </a:r>
            <a:br>
              <a:rPr lang="en-US" dirty="0">
                <a:solidFill>
                  <a:schemeClr val="bg1"/>
                </a:solidFill>
              </a:rPr>
            </a:br>
            <a:r>
              <a:rPr lang="en-US" b="0" i="0" dirty="0">
                <a:solidFill>
                  <a:schemeClr val="bg1"/>
                </a:solidFill>
                <a:effectLst/>
                <a:latin typeface="-apple-system"/>
              </a:rPr>
              <a:t>The business model is mainly focused on profiteering </a:t>
            </a:r>
            <a:r>
              <a:rPr lang="en-US" dirty="0">
                <a:solidFill>
                  <a:schemeClr val="bg1"/>
                </a:solidFill>
                <a:latin typeface="-apple-system"/>
              </a:rPr>
              <a:t>from</a:t>
            </a:r>
            <a:r>
              <a:rPr lang="en-US" b="0" i="0" dirty="0">
                <a:solidFill>
                  <a:schemeClr val="bg1"/>
                </a:solidFill>
                <a:effectLst/>
                <a:latin typeface="-apple-system"/>
              </a:rPr>
              <a:t> the authors but not on selling access to the journal. The things promised (robust peer review, impact factor, etc.) turn out to be fake. </a:t>
            </a:r>
            <a:endParaRPr lang="is-IS" dirty="0">
              <a:solidFill>
                <a:schemeClr val="bg1"/>
              </a:solidFill>
            </a:endParaRPr>
          </a:p>
        </p:txBody>
      </p:sp>
      <p:graphicFrame>
        <p:nvGraphicFramePr>
          <p:cNvPr id="8" name="Staðgengill efnis 3">
            <a:extLst>
              <a:ext uri="{FF2B5EF4-FFF2-40B4-BE49-F238E27FC236}">
                <a16:creationId xmlns:a16="http://schemas.microsoft.com/office/drawing/2014/main" id="{2909ED90-83C6-C08E-A0F6-07A2BAF0AA6F}"/>
              </a:ext>
            </a:extLst>
          </p:cNvPr>
          <p:cNvGraphicFramePr>
            <a:graphicFrameLocks noGrp="1"/>
          </p:cNvGraphicFramePr>
          <p:nvPr>
            <p:ph sz="half" idx="2"/>
          </p:nvPr>
        </p:nvGraphicFramePr>
        <p:xfrm>
          <a:off x="6296892" y="574767"/>
          <a:ext cx="5285507" cy="6217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Mynd 5">
            <a:extLst>
              <a:ext uri="{FF2B5EF4-FFF2-40B4-BE49-F238E27FC236}">
                <a16:creationId xmlns:a16="http://schemas.microsoft.com/office/drawing/2014/main" id="{14CEB585-A2FA-3F4A-2C77-890D4B405DB6}"/>
              </a:ext>
            </a:extLst>
          </p:cNvPr>
          <p:cNvPicPr>
            <a:picLocks noChangeAspect="1"/>
          </p:cNvPicPr>
          <p:nvPr/>
        </p:nvPicPr>
        <p:blipFill rotWithShape="1">
          <a:blip r:embed="rId7">
            <a:extLst>
              <a:ext uri="{28A0092B-C50C-407E-A947-70E740481C1C}">
                <a14:useLocalDpi xmlns:a14="http://schemas.microsoft.com/office/drawing/2010/main" val="0"/>
              </a:ext>
            </a:extLst>
          </a:blip>
          <a:srcRect l="29788" t="3928" r="30837" b="-3928"/>
          <a:stretch/>
        </p:blipFill>
        <p:spPr>
          <a:xfrm rot="1114317">
            <a:off x="4261822" y="4625536"/>
            <a:ext cx="1448269" cy="2016516"/>
          </a:xfrm>
          <a:prstGeom prst="rect">
            <a:avLst/>
          </a:prstGeom>
        </p:spPr>
      </p:pic>
      <p:pic>
        <p:nvPicPr>
          <p:cNvPr id="11" name="Mynd 10" descr="Red flag at the beach">
            <a:extLst>
              <a:ext uri="{FF2B5EF4-FFF2-40B4-BE49-F238E27FC236}">
                <a16:creationId xmlns:a16="http://schemas.microsoft.com/office/drawing/2014/main" id="{B5CBDC1D-BA80-DD16-9656-58CD5063F99E}"/>
              </a:ext>
            </a:extLst>
          </p:cNvPr>
          <p:cNvPicPr>
            <a:picLocks noChangeAspect="1"/>
          </p:cNvPicPr>
          <p:nvPr/>
        </p:nvPicPr>
        <p:blipFill rotWithShape="1">
          <a:blip r:embed="rId8">
            <a:extLst>
              <a:ext uri="{28A0092B-C50C-407E-A947-70E740481C1C}">
                <a14:useLocalDpi xmlns:a14="http://schemas.microsoft.com/office/drawing/2010/main" val="0"/>
              </a:ext>
            </a:extLst>
          </a:blip>
          <a:srcRect r="45461"/>
          <a:stretch/>
        </p:blipFill>
        <p:spPr>
          <a:xfrm>
            <a:off x="303039" y="475889"/>
            <a:ext cx="1070322" cy="1104033"/>
          </a:xfrm>
          <a:prstGeom prst="rect">
            <a:avLst/>
          </a:prstGeom>
        </p:spPr>
      </p:pic>
    </p:spTree>
    <p:extLst>
      <p:ext uri="{BB962C8B-B14F-4D97-AF65-F5344CB8AC3E}">
        <p14:creationId xmlns:p14="http://schemas.microsoft.com/office/powerpoint/2010/main" val="254214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F92B3-A34A-6667-1819-8345917C9EBB}"/>
              </a:ext>
            </a:extLst>
          </p:cNvPr>
          <p:cNvSpPr>
            <a:spLocks noGrp="1"/>
          </p:cNvSpPr>
          <p:nvPr>
            <p:ph type="title"/>
          </p:nvPr>
        </p:nvSpPr>
        <p:spPr/>
        <p:txBody>
          <a:bodyPr/>
          <a:lstStyle/>
          <a:p>
            <a:r>
              <a:rPr lang="is-IS" dirty="0" err="1"/>
              <a:t>More</a:t>
            </a:r>
            <a:r>
              <a:rPr lang="is-IS" dirty="0"/>
              <a:t> </a:t>
            </a:r>
            <a:r>
              <a:rPr lang="is-IS" dirty="0" err="1"/>
              <a:t>red</a:t>
            </a:r>
            <a:r>
              <a:rPr lang="is-IS" dirty="0"/>
              <a:t> flags</a:t>
            </a:r>
          </a:p>
        </p:txBody>
      </p:sp>
      <p:graphicFrame>
        <p:nvGraphicFramePr>
          <p:cNvPr id="5" name="Content Placeholder 4">
            <a:extLst>
              <a:ext uri="{FF2B5EF4-FFF2-40B4-BE49-F238E27FC236}">
                <a16:creationId xmlns:a16="http://schemas.microsoft.com/office/drawing/2014/main" id="{724A7231-6A6C-FF50-72F1-0B6818957141}"/>
              </a:ext>
            </a:extLst>
          </p:cNvPr>
          <p:cNvGraphicFramePr>
            <a:graphicFrameLocks noGrp="1"/>
          </p:cNvGraphicFramePr>
          <p:nvPr>
            <p:ph sz="half" idx="1"/>
            <p:extLst>
              <p:ext uri="{D42A27DB-BD31-4B8C-83A1-F6EECF244321}">
                <p14:modId xmlns:p14="http://schemas.microsoft.com/office/powerpoint/2010/main" val="2534040243"/>
              </p:ext>
            </p:extLst>
          </p:nvPr>
        </p:nvGraphicFramePr>
        <p:xfrm>
          <a:off x="838199" y="1825625"/>
          <a:ext cx="533400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63C02B50-3B5F-7D72-2E75-A003E2DA8BC3}"/>
              </a:ext>
            </a:extLst>
          </p:cNvPr>
          <p:cNvSpPr>
            <a:spLocks noGrp="1"/>
          </p:cNvSpPr>
          <p:nvPr>
            <p:ph sz="half" idx="2"/>
          </p:nvPr>
        </p:nvSpPr>
        <p:spPr/>
        <p:txBody>
          <a:bodyPr/>
          <a:lstStyle/>
          <a:p>
            <a:pPr marL="0" indent="0">
              <a:buNone/>
            </a:pPr>
            <a:endParaRPr lang="is-IS" dirty="0"/>
          </a:p>
          <a:p>
            <a:endParaRPr lang="is-IS" dirty="0"/>
          </a:p>
        </p:txBody>
      </p:sp>
    </p:spTree>
    <p:extLst>
      <p:ext uri="{BB962C8B-B14F-4D97-AF65-F5344CB8AC3E}">
        <p14:creationId xmlns:p14="http://schemas.microsoft.com/office/powerpoint/2010/main" val="3669888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9F117B19-5A0F-F3D0-2408-842EE564F78E}"/>
              </a:ext>
            </a:extLst>
          </p:cNvPr>
          <p:cNvSpPr>
            <a:spLocks noGrp="1"/>
          </p:cNvSpPr>
          <p:nvPr>
            <p:ph type="title"/>
          </p:nvPr>
        </p:nvSpPr>
        <p:spPr/>
        <p:txBody>
          <a:bodyPr/>
          <a:lstStyle/>
          <a:p>
            <a:r>
              <a:rPr lang="en-GB"/>
              <a:t>Types of questionable journals/publishing</a:t>
            </a:r>
          </a:p>
        </p:txBody>
      </p:sp>
      <p:sp>
        <p:nvSpPr>
          <p:cNvPr id="3" name="Staðgengill efnis 2">
            <a:extLst>
              <a:ext uri="{FF2B5EF4-FFF2-40B4-BE49-F238E27FC236}">
                <a16:creationId xmlns:a16="http://schemas.microsoft.com/office/drawing/2014/main" id="{9A109404-37E7-1F3A-BB87-BE2191FBF819}"/>
              </a:ext>
            </a:extLst>
          </p:cNvPr>
          <p:cNvSpPr>
            <a:spLocks noGrp="1"/>
          </p:cNvSpPr>
          <p:nvPr>
            <p:ph idx="1"/>
          </p:nvPr>
        </p:nvSpPr>
        <p:spPr>
          <a:xfrm>
            <a:off x="838200" y="1825625"/>
            <a:ext cx="6821557" cy="4351338"/>
          </a:xfrm>
        </p:spPr>
        <p:txBody>
          <a:bodyPr>
            <a:normAutofit lnSpcReduction="10000"/>
          </a:bodyPr>
          <a:lstStyle/>
          <a:p>
            <a:r>
              <a:rPr lang="en-GB" b="1" dirty="0"/>
              <a:t>Fast track publications</a:t>
            </a:r>
            <a:r>
              <a:rPr lang="en-GB" dirty="0"/>
              <a:t>– the peer review process is too short to allow for proper peer review, e.g. about 2 weeks. – advertise it</a:t>
            </a:r>
          </a:p>
          <a:p>
            <a:r>
              <a:rPr lang="en-GB" dirty="0"/>
              <a:t> </a:t>
            </a:r>
            <a:r>
              <a:rPr lang="en-GB" b="1" dirty="0"/>
              <a:t>Special issue publishers </a:t>
            </a:r>
            <a:r>
              <a:rPr lang="en-GB" dirty="0"/>
              <a:t>– Publishers publish a large number of special issues in this and that field.</a:t>
            </a:r>
          </a:p>
          <a:p>
            <a:r>
              <a:rPr lang="en-GB" b="1" dirty="0"/>
              <a:t>Mega journals </a:t>
            </a:r>
            <a:r>
              <a:rPr lang="en-GB" dirty="0"/>
              <a:t>– play on the impact factor.</a:t>
            </a:r>
          </a:p>
          <a:p>
            <a:r>
              <a:rPr lang="en-GB" b="1" dirty="0"/>
              <a:t>Hijacked journals </a:t>
            </a:r>
            <a:r>
              <a:rPr lang="en-GB" dirty="0"/>
              <a:t>– pretend to be another journal</a:t>
            </a:r>
          </a:p>
          <a:p>
            <a:endParaRPr lang="is-IS" dirty="0"/>
          </a:p>
        </p:txBody>
      </p:sp>
      <p:pic>
        <p:nvPicPr>
          <p:cNvPr id="4" name="Picture 4" descr="A screenshot of a computer&#10;&#10;Description automatically generated">
            <a:extLst>
              <a:ext uri="{FF2B5EF4-FFF2-40B4-BE49-F238E27FC236}">
                <a16:creationId xmlns:a16="http://schemas.microsoft.com/office/drawing/2014/main" id="{BD1BDA98-CDD3-B168-62CE-81B1FB917BAA}"/>
              </a:ext>
            </a:extLst>
          </p:cNvPr>
          <p:cNvPicPr>
            <a:picLocks noChangeAspect="1"/>
          </p:cNvPicPr>
          <p:nvPr/>
        </p:nvPicPr>
        <p:blipFill rotWithShape="1">
          <a:blip r:embed="rId3">
            <a:extLst>
              <a:ext uri="{28A0092B-C50C-407E-A947-70E740481C1C}">
                <a14:useLocalDpi xmlns:a14="http://schemas.microsoft.com/office/drawing/2010/main" val="0"/>
              </a:ext>
            </a:extLst>
          </a:blip>
          <a:srcRect l="10325" r="7904" b="4"/>
          <a:stretch/>
        </p:blipFill>
        <p:spPr>
          <a:xfrm>
            <a:off x="7864383" y="1825625"/>
            <a:ext cx="3831852" cy="3982992"/>
          </a:xfrm>
          <a:prstGeom prst="rect">
            <a:avLst/>
          </a:prstGeom>
        </p:spPr>
      </p:pic>
    </p:spTree>
    <p:extLst>
      <p:ext uri="{BB962C8B-B14F-4D97-AF65-F5344CB8AC3E}">
        <p14:creationId xmlns:p14="http://schemas.microsoft.com/office/powerpoint/2010/main" val="1249335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2DCF43-1B85-29BA-9E4E-AEB574B8FB03}"/>
              </a:ext>
            </a:extLst>
          </p:cNvPr>
          <p:cNvSpPr>
            <a:spLocks noGrp="1"/>
          </p:cNvSpPr>
          <p:nvPr>
            <p:ph type="body" sz="quarter" idx="12"/>
          </p:nvPr>
        </p:nvSpPr>
        <p:spPr/>
        <p:txBody>
          <a:bodyPr>
            <a:normAutofit lnSpcReduction="10000"/>
          </a:bodyPr>
          <a:lstStyle/>
          <a:p>
            <a:endParaRPr lang="is-IS"/>
          </a:p>
        </p:txBody>
      </p:sp>
      <p:sp>
        <p:nvSpPr>
          <p:cNvPr id="3" name="Text Placeholder 2">
            <a:extLst>
              <a:ext uri="{FF2B5EF4-FFF2-40B4-BE49-F238E27FC236}">
                <a16:creationId xmlns:a16="http://schemas.microsoft.com/office/drawing/2014/main" id="{1B21D6ED-8B0C-F0BC-E04E-BF513B0DDF45}"/>
              </a:ext>
            </a:extLst>
          </p:cNvPr>
          <p:cNvSpPr>
            <a:spLocks noGrp="1"/>
          </p:cNvSpPr>
          <p:nvPr>
            <p:ph type="body" sz="quarter" idx="11"/>
          </p:nvPr>
        </p:nvSpPr>
        <p:spPr/>
        <p:txBody>
          <a:bodyPr/>
          <a:lstStyle/>
          <a:p>
            <a:r>
              <a:rPr lang="is-IS" dirty="0"/>
              <a:t>An </a:t>
            </a:r>
            <a:r>
              <a:rPr lang="is-IS" dirty="0" err="1"/>
              <a:t>example</a:t>
            </a:r>
            <a:r>
              <a:rPr lang="is-IS" dirty="0"/>
              <a:t> of a </a:t>
            </a:r>
            <a:r>
              <a:rPr lang="is-IS" dirty="0" err="1"/>
              <a:t>hijacked</a:t>
            </a:r>
            <a:r>
              <a:rPr lang="is-IS" dirty="0"/>
              <a:t> </a:t>
            </a:r>
            <a:r>
              <a:rPr lang="is-IS" dirty="0" err="1"/>
              <a:t>journal</a:t>
            </a:r>
            <a:endParaRPr lang="is-IS" dirty="0"/>
          </a:p>
        </p:txBody>
      </p:sp>
      <p:pic>
        <p:nvPicPr>
          <p:cNvPr id="6" name="Picture 5" descr="A screenshot of a computer&#10;&#10;Description automatically generated">
            <a:extLst>
              <a:ext uri="{FF2B5EF4-FFF2-40B4-BE49-F238E27FC236}">
                <a16:creationId xmlns:a16="http://schemas.microsoft.com/office/drawing/2014/main" id="{C1B0EA58-45DA-262F-3F86-FCBD1325CCCC}"/>
              </a:ext>
            </a:extLst>
          </p:cNvPr>
          <p:cNvPicPr>
            <a:picLocks noChangeAspect="1"/>
          </p:cNvPicPr>
          <p:nvPr/>
        </p:nvPicPr>
        <p:blipFill>
          <a:blip r:embed="rId2">
            <a:extLst>
              <a:ext uri="{28A0092B-C50C-407E-A947-70E740481C1C}">
                <a14:useLocalDpi xmlns:a14="http://schemas.microsoft.com/office/drawing/2010/main" val="0"/>
              </a:ext>
            </a:extLst>
          </a:blip>
          <a:srcRect l="19257" t="15018" r="19813"/>
          <a:stretch/>
        </p:blipFill>
        <p:spPr>
          <a:xfrm>
            <a:off x="1110953" y="1632247"/>
            <a:ext cx="6241212" cy="4624466"/>
          </a:xfrm>
          <a:prstGeom prst="rect">
            <a:avLst/>
          </a:prstGeom>
        </p:spPr>
      </p:pic>
    </p:spTree>
    <p:extLst>
      <p:ext uri="{BB962C8B-B14F-4D97-AF65-F5344CB8AC3E}">
        <p14:creationId xmlns:p14="http://schemas.microsoft.com/office/powerpoint/2010/main" val="3504232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263</TotalTime>
  <Words>2381</Words>
  <Application>Microsoft Office PowerPoint</Application>
  <PresentationFormat>Widescreen</PresentationFormat>
  <Paragraphs>112</Paragraphs>
  <Slides>19</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-apple-system</vt:lpstr>
      <vt:lpstr>Aptos</vt:lpstr>
      <vt:lpstr>Aptos Display</vt:lpstr>
      <vt:lpstr>arial</vt:lpstr>
      <vt:lpstr>arial</vt:lpstr>
      <vt:lpstr>Calibri</vt:lpstr>
      <vt:lpstr>DINPro-Light</vt:lpstr>
      <vt:lpstr>DINPro-Medium</vt:lpstr>
      <vt:lpstr>DINPro-Regular</vt:lpstr>
      <vt:lpstr>inherit</vt:lpstr>
      <vt:lpstr>Office Theme</vt:lpstr>
      <vt:lpstr>PowerPoint Presentation</vt:lpstr>
      <vt:lpstr>Predatory publishing has a long and interesting history.</vt:lpstr>
      <vt:lpstr>Enter the fraudsters/ predators…</vt:lpstr>
      <vt:lpstr>The vanity publishing model and scientific publishing</vt:lpstr>
      <vt:lpstr>What is it that a predatory publisher does?</vt:lpstr>
      <vt:lpstr>Some examples of red flags:</vt:lpstr>
      <vt:lpstr>More red flags</vt:lpstr>
      <vt:lpstr>Types of questionable journals/publishing</vt:lpstr>
      <vt:lpstr>PowerPoint Presentation</vt:lpstr>
      <vt:lpstr>PowerPoint Presentation</vt:lpstr>
      <vt:lpstr>PowerPoint Presentation</vt:lpstr>
      <vt:lpstr>A typical wording of a letter from a dubious publisher</vt:lpstr>
      <vt:lpstr>PowerPoint Presentation</vt:lpstr>
      <vt:lpstr>PowerPoint Presentation</vt:lpstr>
      <vt:lpstr>What happens if you publish with a predatory publisher?</vt:lpstr>
      <vt:lpstr>Can you request to withdraw your paper from a predatory journal?</vt:lpstr>
      <vt:lpstr>Consequences of submission </vt:lpstr>
      <vt:lpstr>Red flags – making sure the journal is usable</vt:lpstr>
      <vt:lpstr>A good way to find a reputable journal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Helgi Sigurbjörnsson - LBS</dc:creator>
  <cp:lastModifiedBy>Helgi Sigurbjörnsson - LBS</cp:lastModifiedBy>
  <cp:revision>1</cp:revision>
  <dcterms:created xsi:type="dcterms:W3CDTF">2025-02-18T12:59:26Z</dcterms:created>
  <dcterms:modified xsi:type="dcterms:W3CDTF">2025-02-19T13:34:46Z</dcterms:modified>
</cp:coreProperties>
</file>