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65" r:id="rId3"/>
    <p:sldId id="259" r:id="rId4"/>
    <p:sldId id="273" r:id="rId5"/>
    <p:sldId id="270" r:id="rId6"/>
    <p:sldId id="272" r:id="rId7"/>
    <p:sldId id="274" r:id="rId8"/>
    <p:sldId id="275" r:id="rId9"/>
    <p:sldId id="278" r:id="rId10"/>
    <p:sldId id="276" r:id="rId11"/>
    <p:sldId id="266" r:id="rId12"/>
    <p:sldId id="260" r:id="rId13"/>
    <p:sldId id="280" r:id="rId14"/>
    <p:sldId id="264" r:id="rId15"/>
    <p:sldId id="279" r:id="rId16"/>
    <p:sldId id="281" r:id="rId17"/>
    <p:sldId id="282" r:id="rId18"/>
    <p:sldId id="271" r:id="rId19"/>
    <p:sldId id="26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5060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1187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9454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1755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1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5261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1418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1624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5/16/2018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2729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5/16/2018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3646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681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5/16/2018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25689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tandfonline.com/openaccess/faqs" TargetMode="External"/><Relationship Id="rId7" Type="http://schemas.openxmlformats.org/officeDocument/2006/relationships/image" Target="../media/image6.png"/><Relationship Id="rId2" Type="http://schemas.openxmlformats.org/officeDocument/2006/relationships/hyperlink" Target="http://dx.doi.org/10.1080/0966369X.2017.1372383" TargetMode="External"/><Relationship Id="rId1" Type="http://schemas.openxmlformats.org/officeDocument/2006/relationships/slideLayout" Target="../slideLayouts/slideLayout2.xml"/><Relationship Id="rId6" Type="http://schemas.openxmlformats.org/officeDocument/2006/relationships/hyperlink" Target="http://authorservices.taylorandfrancis.com/sharing-your-work/" TargetMode="External"/><Relationship Id="rId5" Type="http://schemas.openxmlformats.org/officeDocument/2006/relationships/hyperlink" Target="http://authorservices.taylorandfrancis.com/publishing-open-access-with-taylor-francis/" TargetMode="External"/><Relationship Id="rId4" Type="http://schemas.openxmlformats.org/officeDocument/2006/relationships/hyperlink" Target="http://authorservices.taylorandfrancis.com/journal-lis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sci-hub.io/" TargetMode="External"/><Relationship Id="rId2" Type="http://schemas.openxmlformats.org/officeDocument/2006/relationships/hyperlink" Target="https://twitter.com/search?q=#icanhazpdf &amp;src=typd"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hyperlink" Target="http://ukscl.ac.uk/" TargetMode="External"/><Relationship Id="rId2" Type="http://schemas.openxmlformats.org/officeDocument/2006/relationships/hyperlink" Target="https://www.projekt-deal.de/about-dea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eitir.is/primo_library/libweb/action/search.do" TargetMode="External"/><Relationship Id="rId2" Type="http://schemas.openxmlformats.org/officeDocument/2006/relationships/hyperlink" Target="https://opinvisindi.is/?locale-attribute=i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ru.is/media/hr/skjol/OA_stefna_HR_13_nov_2014.pdf" TargetMode="External"/><Relationship Id="rId2" Type="http://schemas.openxmlformats.org/officeDocument/2006/relationships/hyperlink" Target="http://www.bifrost.is/files/um-haskolann/gaedatidindi/fylgiskjol/skra_0060622.pdf" TargetMode="External"/><Relationship Id="rId1" Type="http://schemas.openxmlformats.org/officeDocument/2006/relationships/slideLayout" Target="../slideLayouts/slideLayout2.xml"/><Relationship Id="rId5" Type="http://schemas.openxmlformats.org/officeDocument/2006/relationships/hyperlink" Target="https://landsbokasafn.is/uploads/stefnuskrar/Lbs-Hbs_Stefna%20um%20opinn%20a%C3%B0gang%202016%20-%20isl%20-%20loka.pdf" TargetMode="External"/><Relationship Id="rId4" Type="http://schemas.openxmlformats.org/officeDocument/2006/relationships/hyperlink" Target="https://www.hi.is/node/6033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althingi.is/lagas/nuna/2003003.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paywallthemovie.com/"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dropbox.com/s/5cxsyzs58a5yx5q/9286.pdf?dl=0" TargetMode="External"/><Relationship Id="rId2" Type="http://schemas.openxmlformats.org/officeDocument/2006/relationships/hyperlink" Target="https://eprints.soton.ac.uk/361704/" TargetMode="External"/><Relationship Id="rId1" Type="http://schemas.openxmlformats.org/officeDocument/2006/relationships/slideLayout" Target="../slideLayouts/slideLayout2.xml"/><Relationship Id="rId4" Type="http://schemas.openxmlformats.org/officeDocument/2006/relationships/hyperlink" Target="http://hvar.is/uploads/images/rssk%C3%BDrsla%20Landsa%C3%B0gangs%202016%20-%20Endanleg%20ger%C3%B0.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legacy.earlham.edu/~peters/fos/bethesda.htm" TargetMode="External"/><Relationship Id="rId2" Type="http://schemas.openxmlformats.org/officeDocument/2006/relationships/hyperlink" Target="http://www.budapestopenaccessinitiative.org/read" TargetMode="External"/><Relationship Id="rId1" Type="http://schemas.openxmlformats.org/officeDocument/2006/relationships/slideLayout" Target="../slideLayouts/slideLayout2.xml"/><Relationship Id="rId4" Type="http://schemas.openxmlformats.org/officeDocument/2006/relationships/hyperlink" Target="https://openaccess.mpg.de/Berlin-Declaratio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oaj.org/" TargetMode="External"/><Relationship Id="rId2" Type="http://schemas.openxmlformats.org/officeDocument/2006/relationships/hyperlink" Target="https://opinvisindi.i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ciencemag.org/news/2017/08/bold-open-access-push-germany-could-change-future-academic-publish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s-IS" sz="6000" dirty="0"/>
              <a:t>Opinn aðgangur, hvað er það? </a:t>
            </a:r>
          </a:p>
        </p:txBody>
      </p:sp>
      <p:sp>
        <p:nvSpPr>
          <p:cNvPr id="3" name="Subtitle 2"/>
          <p:cNvSpPr>
            <a:spLocks noGrp="1"/>
          </p:cNvSpPr>
          <p:nvPr>
            <p:ph type="subTitle" idx="1"/>
          </p:nvPr>
        </p:nvSpPr>
        <p:spPr>
          <a:xfrm>
            <a:off x="1100051" y="4455620"/>
            <a:ext cx="10058400" cy="1080656"/>
          </a:xfrm>
        </p:spPr>
        <p:txBody>
          <a:bodyPr>
            <a:normAutofit fontScale="25000" lnSpcReduction="20000"/>
          </a:bodyPr>
          <a:lstStyle/>
          <a:p>
            <a:r>
              <a:rPr lang="is-IS" sz="4200" dirty="0"/>
              <a:t>um opinn aðgang, Opin vísindi og ægivald </a:t>
            </a:r>
            <a:r>
              <a:rPr lang="is-IS" sz="4200" dirty="0" smtClean="0"/>
              <a:t>útgefanda</a:t>
            </a:r>
          </a:p>
          <a:p>
            <a:r>
              <a:rPr lang="is-IS" sz="4200" i="1" dirty="0" smtClean="0">
                <a:latin typeface="+mn-lt"/>
              </a:rPr>
              <a:t>Sigurgeir Finnsson - Landsbókasafn Íslands – </a:t>
            </a:r>
            <a:r>
              <a:rPr lang="is-IS" sz="4200" i="1" dirty="0" smtClean="0">
                <a:latin typeface="+mn-lt"/>
              </a:rPr>
              <a:t>Háskólabókasafn</a:t>
            </a:r>
          </a:p>
          <a:p>
            <a:r>
              <a:rPr lang="is-IS" sz="4200" i="1" dirty="0" smtClean="0">
                <a:latin typeface="+mn-lt"/>
              </a:rPr>
              <a:t>Erindi flutt á Morgunkorni Upplýsingar 25. október 2017</a:t>
            </a:r>
            <a:endParaRPr lang="is-IS" sz="4200" i="1" dirty="0" smtClean="0">
              <a:latin typeface="+mn-lt"/>
            </a:endParaRPr>
          </a:p>
          <a:p>
            <a:r>
              <a:rPr lang="is-IS" sz="4200" i="1" dirty="0">
                <a:latin typeface="+mn-lt"/>
              </a:rPr>
              <a:t>	</a:t>
            </a:r>
            <a:r>
              <a:rPr lang="is-IS" sz="4200" i="1" dirty="0" smtClean="0">
                <a:latin typeface="+mn-lt"/>
              </a:rPr>
              <a:t>								</a:t>
            </a:r>
            <a:r>
              <a:rPr lang="is-IS" sz="4200" b="1" dirty="0" smtClean="0"/>
              <a:t>CC </a:t>
            </a:r>
            <a:r>
              <a:rPr lang="is-IS" sz="4200" b="1" dirty="0"/>
              <a:t>BY </a:t>
            </a:r>
            <a:r>
              <a:rPr lang="is-IS" sz="4200" b="1" dirty="0" smtClean="0"/>
              <a:t>4.0</a:t>
            </a:r>
            <a:endParaRPr lang="is-IS" sz="4200" i="1" dirty="0" smtClean="0">
              <a:latin typeface="+mn-lt"/>
            </a:endParaRPr>
          </a:p>
          <a:p>
            <a:pPr algn="r"/>
            <a:r>
              <a:rPr lang="is-IS" sz="1500" i="1" dirty="0" smtClean="0"/>
              <a:t> </a:t>
            </a:r>
            <a:endParaRPr lang="is-IS" sz="15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6218" y="0"/>
            <a:ext cx="1925782" cy="1927924"/>
          </a:xfrm>
          <a:prstGeom prst="rect">
            <a:avLst/>
          </a:prstGeom>
        </p:spPr>
      </p:pic>
    </p:spTree>
    <p:extLst>
      <p:ext uri="{BB962C8B-B14F-4D97-AF65-F5344CB8AC3E}">
        <p14:creationId xmlns:p14="http://schemas.microsoft.com/office/powerpoint/2010/main" val="380210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„Open Access </a:t>
            </a:r>
            <a:r>
              <a:rPr lang="is-IS" dirty="0" err="1" smtClean="0"/>
              <a:t>publishing</a:t>
            </a:r>
            <a:r>
              <a:rPr lang="is-IS" dirty="0" smtClean="0"/>
              <a:t> </a:t>
            </a:r>
            <a:r>
              <a:rPr lang="is-IS" dirty="0" err="1" smtClean="0"/>
              <a:t>metaphor</a:t>
            </a:r>
            <a:r>
              <a:rPr lang="is-IS" dirty="0" smtClean="0"/>
              <a:t>“</a:t>
            </a:r>
            <a:endParaRPr lang="is-IS" dirty="0"/>
          </a:p>
        </p:txBody>
      </p:sp>
      <p:sp>
        <p:nvSpPr>
          <p:cNvPr id="3" name="Content Placeholder 2"/>
          <p:cNvSpPr>
            <a:spLocks noGrp="1"/>
          </p:cNvSpPr>
          <p:nvPr>
            <p:ph idx="1"/>
          </p:nvPr>
        </p:nvSpPr>
        <p:spPr/>
        <p:txBody>
          <a:bodyPr/>
          <a:lstStyle/>
          <a:p>
            <a:pPr>
              <a:buFont typeface="Arial" panose="020B0604020202020204" pitchFamily="34" charset="0"/>
              <a:buChar char="•"/>
            </a:pPr>
            <a:r>
              <a:rPr lang="is-IS" dirty="0" smtClean="0"/>
              <a:t> </a:t>
            </a:r>
          </a:p>
          <a:p>
            <a:pPr>
              <a:buFont typeface="Arial" panose="020B0604020202020204" pitchFamily="34" charset="0"/>
              <a:buChar char="•"/>
            </a:pPr>
            <a:endParaRPr lang="is-IS" dirty="0"/>
          </a:p>
          <a:p>
            <a:pPr>
              <a:buFont typeface="Arial" panose="020B0604020202020204" pitchFamily="34" charset="0"/>
              <a:buChar char="•"/>
            </a:pPr>
            <a:endParaRPr lang="is-IS" dirty="0" smtClean="0"/>
          </a:p>
          <a:p>
            <a:pPr>
              <a:buFont typeface="Arial" panose="020B0604020202020204" pitchFamily="34" charset="0"/>
              <a:buChar char="•"/>
            </a:pPr>
            <a:endParaRPr lang="is-IS" dirty="0" smtClean="0"/>
          </a:p>
          <a:p>
            <a:pPr>
              <a:buFont typeface="Arial" panose="020B0604020202020204" pitchFamily="34" charset="0"/>
              <a:buChar char="•"/>
            </a:pPr>
            <a:r>
              <a:rPr lang="is-IS" dirty="0" smtClean="0"/>
              <a:t> Fræðimaður við opinberan háskóla gerir rannsókn og skrifar grein</a:t>
            </a:r>
          </a:p>
          <a:p>
            <a:pPr>
              <a:buFont typeface="Arial" panose="020B0604020202020204" pitchFamily="34" charset="0"/>
              <a:buChar char="•"/>
            </a:pPr>
            <a:r>
              <a:rPr lang="is-IS" dirty="0"/>
              <a:t> </a:t>
            </a:r>
            <a:r>
              <a:rPr lang="is-IS" dirty="0" smtClean="0"/>
              <a:t>Gefur stóru útgáfufyrirtæki greinina</a:t>
            </a:r>
          </a:p>
          <a:p>
            <a:pPr>
              <a:buFont typeface="Arial" panose="020B0604020202020204" pitchFamily="34" charset="0"/>
              <a:buChar char="•"/>
            </a:pPr>
            <a:r>
              <a:rPr lang="is-IS" dirty="0"/>
              <a:t> </a:t>
            </a:r>
            <a:r>
              <a:rPr lang="is-IS" dirty="0" smtClean="0"/>
              <a:t>Afsalar sér höfundarrétti</a:t>
            </a:r>
          </a:p>
          <a:p>
            <a:pPr>
              <a:buFont typeface="Arial" panose="020B0604020202020204" pitchFamily="34" charset="0"/>
              <a:buChar char="•"/>
            </a:pPr>
            <a:r>
              <a:rPr lang="is-IS" dirty="0"/>
              <a:t> </a:t>
            </a:r>
            <a:r>
              <a:rPr lang="is-IS" dirty="0" smtClean="0"/>
              <a:t>Borgar útgáfufyrirtækinu fyrir birtingu í opnum aðgangi</a:t>
            </a:r>
          </a:p>
          <a:p>
            <a:pPr>
              <a:buFont typeface="Arial" panose="020B0604020202020204" pitchFamily="34" charset="0"/>
              <a:buChar char="•"/>
            </a:pPr>
            <a:r>
              <a:rPr lang="is-IS" dirty="0"/>
              <a:t> </a:t>
            </a:r>
            <a:r>
              <a:rPr lang="is-IS" dirty="0" smtClean="0"/>
              <a:t>Útgáfufyrirtækið stærir sig á því að styðja opinn aðgang</a:t>
            </a:r>
            <a:endParaRPr lang="is-IS" dirty="0"/>
          </a:p>
        </p:txBody>
      </p:sp>
      <p:pic>
        <p:nvPicPr>
          <p:cNvPr id="4" name="Content Placeholder 3"/>
          <p:cNvPicPr>
            <a:picLocks noChangeAspect="1"/>
          </p:cNvPicPr>
          <p:nvPr/>
        </p:nvPicPr>
        <p:blipFill>
          <a:blip r:embed="rId2"/>
          <a:stretch>
            <a:fillRect/>
          </a:stretch>
        </p:blipFill>
        <p:spPr>
          <a:xfrm>
            <a:off x="964276" y="1963528"/>
            <a:ext cx="9922048" cy="1621502"/>
          </a:xfrm>
          <a:prstGeom prst="rect">
            <a:avLst/>
          </a:prstGeom>
        </p:spPr>
      </p:pic>
    </p:spTree>
    <p:extLst>
      <p:ext uri="{BB962C8B-B14F-4D97-AF65-F5344CB8AC3E}">
        <p14:creationId xmlns:p14="http://schemas.microsoft.com/office/powerpoint/2010/main" val="3855783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Elsevier </a:t>
            </a:r>
            <a:endParaRPr lang="is-IS" dirty="0"/>
          </a:p>
        </p:txBody>
      </p:sp>
      <p:sp>
        <p:nvSpPr>
          <p:cNvPr id="3" name="Content Placeholder 2"/>
          <p:cNvSpPr>
            <a:spLocks noGrp="1"/>
          </p:cNvSpPr>
          <p:nvPr>
            <p:ph idx="1"/>
          </p:nvPr>
        </p:nvSpPr>
        <p:spPr/>
        <p:txBody>
          <a:bodyPr/>
          <a:lstStyle/>
          <a:p>
            <a:endParaRPr lang="is-IS" dirty="0" smtClean="0"/>
          </a:p>
          <a:p>
            <a:endParaRPr lang="is-IS" dirty="0"/>
          </a:p>
          <a:p>
            <a:endParaRPr lang="is-IS" dirty="0" smtClean="0"/>
          </a:p>
          <a:p>
            <a:endParaRPr lang="is-IS" dirty="0"/>
          </a:p>
          <a:p>
            <a:endParaRPr lang="is-IS" dirty="0" smtClean="0"/>
          </a:p>
          <a:p>
            <a:endParaRPr lang="is-IS" dirty="0"/>
          </a:p>
          <a:p>
            <a:endParaRPr lang="is-IS" dirty="0" smtClean="0"/>
          </a:p>
          <a:p>
            <a:endParaRPr lang="is-IS" dirty="0"/>
          </a:p>
          <a:p>
            <a:r>
              <a:rPr lang="is-IS" dirty="0" smtClean="0"/>
              <a:t>(Úr myndinni </a:t>
            </a:r>
            <a:r>
              <a:rPr lang="is-IS" i="1" dirty="0" smtClean="0"/>
              <a:t>Paywall: the business of scholarship</a:t>
            </a:r>
            <a:r>
              <a:rPr lang="is-IS" dirty="0" smtClean="0"/>
              <a:t>, væntanleg í september 2018)</a:t>
            </a:r>
            <a:endParaRPr lang="is-IS" dirty="0"/>
          </a:p>
        </p:txBody>
      </p:sp>
      <p:pic>
        <p:nvPicPr>
          <p:cNvPr id="6" name="Picture 5"/>
          <p:cNvPicPr>
            <a:picLocks noChangeAspect="1"/>
          </p:cNvPicPr>
          <p:nvPr/>
        </p:nvPicPr>
        <p:blipFill>
          <a:blip r:embed="rId2"/>
          <a:stretch>
            <a:fillRect/>
          </a:stretch>
        </p:blipFill>
        <p:spPr>
          <a:xfrm>
            <a:off x="1986741" y="1889255"/>
            <a:ext cx="5602779" cy="3450022"/>
          </a:xfrm>
          <a:prstGeom prst="rect">
            <a:avLst/>
          </a:prstGeom>
        </p:spPr>
      </p:pic>
    </p:spTree>
    <p:extLst>
      <p:ext uri="{BB962C8B-B14F-4D97-AF65-F5344CB8AC3E}">
        <p14:creationId xmlns:p14="http://schemas.microsoft.com/office/powerpoint/2010/main" val="848072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Kostnaður við Hybrid Gold OA</a:t>
            </a:r>
            <a:endParaRPr lang="is-IS" dirty="0"/>
          </a:p>
        </p:txBody>
      </p:sp>
      <p:sp>
        <p:nvSpPr>
          <p:cNvPr id="3" name="Content Placeholder 2"/>
          <p:cNvSpPr>
            <a:spLocks noGrp="1"/>
          </p:cNvSpPr>
          <p:nvPr>
            <p:ph idx="1"/>
          </p:nvPr>
        </p:nvSpPr>
        <p:spPr/>
        <p:txBody>
          <a:bodyPr/>
          <a:lstStyle/>
          <a:p>
            <a:r>
              <a:rPr lang="is-IS" dirty="0" smtClean="0"/>
              <a:t>Dæmi um hvað nýjar greinar eru dýrar</a:t>
            </a:r>
          </a:p>
          <a:p>
            <a:r>
              <a:rPr lang="is-IS" dirty="0">
                <a:hlinkClick r:id="rId2"/>
              </a:rPr>
              <a:t>http://dx.doi.org/10.1080/0966369X.2017.1372383</a:t>
            </a:r>
            <a:endParaRPr lang="is-IS" dirty="0"/>
          </a:p>
          <a:p>
            <a:r>
              <a:rPr lang="en-US" b="1" dirty="0"/>
              <a:t>What is the article publishing charge (APC) on Open Select journals?</a:t>
            </a:r>
            <a:r>
              <a:rPr lang="en-US" dirty="0"/>
              <a:t/>
            </a:r>
            <a:br>
              <a:rPr lang="en-US" dirty="0"/>
            </a:br>
            <a:r>
              <a:rPr lang="en-US" dirty="0"/>
              <a:t>Our standard APC for an Open Select article is USD$2,950 / £1,788 / €2,150. Read about our </a:t>
            </a:r>
            <a:r>
              <a:rPr lang="en-US" dirty="0">
                <a:hlinkClick r:id="rId3"/>
              </a:rPr>
              <a:t>pricing policy for hybrid journals</a:t>
            </a:r>
            <a:r>
              <a:rPr lang="en-US" dirty="0"/>
              <a:t> and check the current APC on all our journals using our </a:t>
            </a:r>
            <a:r>
              <a:rPr lang="en-US" dirty="0">
                <a:hlinkClick r:id="rId4"/>
              </a:rPr>
              <a:t>OA journal finder</a:t>
            </a:r>
            <a:r>
              <a:rPr lang="en-US" dirty="0" smtClean="0"/>
              <a:t>.</a:t>
            </a:r>
          </a:p>
          <a:p>
            <a:r>
              <a:rPr lang="en-US" b="1" dirty="0"/>
              <a:t>What are my options if I don’t want to pay the APC? </a:t>
            </a:r>
            <a:r>
              <a:rPr lang="en-US" dirty="0"/>
              <a:t/>
            </a:r>
            <a:br>
              <a:rPr lang="en-US" dirty="0"/>
            </a:br>
            <a:r>
              <a:rPr lang="en-US" dirty="0"/>
              <a:t>We also offer a </a:t>
            </a:r>
            <a:r>
              <a:rPr lang="en-US" dirty="0">
                <a:hlinkClick r:id="rId5"/>
              </a:rPr>
              <a:t>green OA option</a:t>
            </a:r>
            <a:r>
              <a:rPr lang="en-US" dirty="0"/>
              <a:t> on all our journals. More information on </a:t>
            </a:r>
            <a:r>
              <a:rPr lang="en-US" dirty="0">
                <a:hlinkClick r:id="rId6"/>
              </a:rPr>
              <a:t>sharing your work is available on our Author Services </a:t>
            </a:r>
            <a:r>
              <a:rPr lang="en-US" dirty="0" smtClean="0">
                <a:hlinkClick r:id="rId6"/>
              </a:rPr>
              <a:t>website</a:t>
            </a:r>
            <a:endParaRPr lang="en-US" dirty="0" smtClean="0"/>
          </a:p>
          <a:p>
            <a:endParaRPr lang="en-US" dirty="0"/>
          </a:p>
          <a:p>
            <a:endParaRPr lang="is-IS" dirty="0" smtClean="0"/>
          </a:p>
          <a:p>
            <a:endParaRPr lang="is-IS" dirty="0"/>
          </a:p>
        </p:txBody>
      </p:sp>
      <p:pic>
        <p:nvPicPr>
          <p:cNvPr id="4" name="Picture 3"/>
          <p:cNvPicPr>
            <a:picLocks noChangeAspect="1"/>
          </p:cNvPicPr>
          <p:nvPr/>
        </p:nvPicPr>
        <p:blipFill>
          <a:blip r:embed="rId7"/>
          <a:stretch>
            <a:fillRect/>
          </a:stretch>
        </p:blipFill>
        <p:spPr>
          <a:xfrm>
            <a:off x="1097280" y="4928235"/>
            <a:ext cx="9324975" cy="1390650"/>
          </a:xfrm>
          <a:prstGeom prst="rect">
            <a:avLst/>
          </a:prstGeom>
        </p:spPr>
      </p:pic>
    </p:spTree>
    <p:extLst>
      <p:ext uri="{BB962C8B-B14F-4D97-AF65-F5344CB8AC3E}">
        <p14:creationId xmlns:p14="http://schemas.microsoft.com/office/powerpoint/2010/main" val="1792994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 Afleiðingar</a:t>
            </a:r>
            <a:endParaRPr lang="is-IS" dirty="0"/>
          </a:p>
        </p:txBody>
      </p:sp>
      <p:sp>
        <p:nvSpPr>
          <p:cNvPr id="6" name="Content Placeholder 5"/>
          <p:cNvSpPr>
            <a:spLocks noGrp="1"/>
          </p:cNvSpPr>
          <p:nvPr>
            <p:ph idx="1"/>
          </p:nvPr>
        </p:nvSpPr>
        <p:spPr>
          <a:xfrm>
            <a:off x="1183547" y="1737360"/>
            <a:ext cx="10058400" cy="4023360"/>
          </a:xfrm>
        </p:spPr>
        <p:txBody>
          <a:bodyPr>
            <a:normAutofit/>
          </a:bodyPr>
          <a:lstStyle/>
          <a:p>
            <a:pPr>
              <a:buFont typeface="Arial" panose="020B0604020202020204" pitchFamily="34" charset="0"/>
              <a:buChar char="•"/>
            </a:pPr>
            <a:r>
              <a:rPr lang="is-IS" dirty="0" smtClean="0"/>
              <a:t> </a:t>
            </a:r>
            <a:r>
              <a:rPr lang="is-IS" dirty="0" smtClean="0">
                <a:hlinkClick r:id="rId2"/>
              </a:rPr>
              <a:t>#</a:t>
            </a:r>
            <a:r>
              <a:rPr lang="is-IS" dirty="0" err="1" smtClean="0">
                <a:hlinkClick r:id="rId2"/>
              </a:rPr>
              <a:t>icanhazpdf</a:t>
            </a:r>
            <a:endParaRPr lang="is-IS" dirty="0"/>
          </a:p>
          <a:p>
            <a:pPr marL="0" indent="0">
              <a:buNone/>
            </a:pPr>
            <a:endParaRPr lang="is-IS" sz="1800" dirty="0" smtClean="0"/>
          </a:p>
          <a:p>
            <a:pPr>
              <a:buFont typeface="Arial" panose="020B0604020202020204" pitchFamily="34" charset="0"/>
              <a:buChar char="•"/>
            </a:pPr>
            <a:endParaRPr lang="is-IS" sz="1800" dirty="0"/>
          </a:p>
          <a:p>
            <a:pPr>
              <a:buFont typeface="Arial" panose="020B0604020202020204" pitchFamily="34" charset="0"/>
              <a:buChar char="•"/>
            </a:pPr>
            <a:endParaRPr lang="is-IS" sz="1800" dirty="0" smtClean="0"/>
          </a:p>
          <a:p>
            <a:pPr>
              <a:buFont typeface="Arial" panose="020B0604020202020204" pitchFamily="34" charset="0"/>
              <a:buChar char="•"/>
            </a:pPr>
            <a:endParaRPr lang="is-IS" sz="1800" dirty="0"/>
          </a:p>
          <a:p>
            <a:pPr>
              <a:buFont typeface="Arial" panose="020B0604020202020204" pitchFamily="34" charset="0"/>
              <a:buChar char="•"/>
            </a:pPr>
            <a:endParaRPr lang="is-IS" sz="1800" dirty="0" smtClean="0"/>
          </a:p>
          <a:p>
            <a:pPr>
              <a:buFont typeface="Arial" panose="020B0604020202020204" pitchFamily="34" charset="0"/>
              <a:buChar char="•"/>
            </a:pPr>
            <a:endParaRPr lang="is-IS" sz="1800" dirty="0" smtClean="0"/>
          </a:p>
          <a:p>
            <a:pPr>
              <a:buFont typeface="Arial" panose="020B0604020202020204" pitchFamily="34" charset="0"/>
              <a:buChar char="•"/>
            </a:pPr>
            <a:r>
              <a:rPr lang="is-IS" sz="1800" dirty="0" smtClean="0"/>
              <a:t> </a:t>
            </a:r>
            <a:r>
              <a:rPr lang="is-IS" sz="1800" dirty="0" err="1" smtClean="0"/>
              <a:t>Black</a:t>
            </a:r>
            <a:r>
              <a:rPr lang="is-IS" sz="1800" dirty="0" smtClean="0"/>
              <a:t> </a:t>
            </a:r>
            <a:r>
              <a:rPr lang="is-IS" sz="1800" dirty="0" err="1"/>
              <a:t>Open</a:t>
            </a:r>
            <a:r>
              <a:rPr lang="is-IS" sz="1800" dirty="0"/>
              <a:t> </a:t>
            </a:r>
            <a:r>
              <a:rPr lang="is-IS" sz="1800" dirty="0" err="1" smtClean="0"/>
              <a:t>Access</a:t>
            </a:r>
            <a:endParaRPr lang="is-IS" sz="1800" dirty="0" smtClean="0"/>
          </a:p>
          <a:p>
            <a:pPr lvl="1">
              <a:buFont typeface="Arial" panose="020B0604020202020204" pitchFamily="34" charset="0"/>
              <a:buChar char="•"/>
            </a:pPr>
            <a:r>
              <a:rPr lang="is-IS" dirty="0" smtClean="0">
                <a:hlinkClick r:id="rId3"/>
              </a:rPr>
              <a:t>https</a:t>
            </a:r>
            <a:r>
              <a:rPr lang="is-IS" dirty="0">
                <a:hlinkClick r:id="rId3"/>
              </a:rPr>
              <a:t>://sci-hub.io</a:t>
            </a:r>
            <a:endParaRPr lang="is-IS" dirty="0" smtClean="0"/>
          </a:p>
          <a:p>
            <a:endParaRPr lang="is-IS" dirty="0"/>
          </a:p>
          <a:p>
            <a:endParaRPr lang="is-IS" dirty="0" smtClean="0"/>
          </a:p>
          <a:p>
            <a:pPr marL="749808" lvl="4" indent="0">
              <a:buNone/>
            </a:pPr>
            <a:endParaRPr lang="is-IS" dirty="0"/>
          </a:p>
          <a:p>
            <a:pPr marL="749808" lvl="4" indent="0">
              <a:buNone/>
            </a:pPr>
            <a:endParaRPr lang="is-IS" dirty="0"/>
          </a:p>
          <a:p>
            <a:endParaRPr lang="is-IS" dirty="0"/>
          </a:p>
        </p:txBody>
      </p:sp>
      <p:pic>
        <p:nvPicPr>
          <p:cNvPr id="8" name="Picture 4"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3547" y="2398110"/>
            <a:ext cx="6809524" cy="216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780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Staðan útí heimi</a:t>
            </a:r>
            <a:endParaRPr lang="is-IS" dirty="0"/>
          </a:p>
        </p:txBody>
      </p:sp>
      <p:sp>
        <p:nvSpPr>
          <p:cNvPr id="3" name="Content Placeholder 2"/>
          <p:cNvSpPr>
            <a:spLocks noGrp="1"/>
          </p:cNvSpPr>
          <p:nvPr>
            <p:ph idx="1"/>
          </p:nvPr>
        </p:nvSpPr>
        <p:spPr>
          <a:xfrm>
            <a:off x="1188719" y="1845734"/>
            <a:ext cx="9975273" cy="4023360"/>
          </a:xfrm>
        </p:spPr>
        <p:txBody>
          <a:bodyPr>
            <a:normAutofit fontScale="92500" lnSpcReduction="20000"/>
          </a:bodyPr>
          <a:lstStyle/>
          <a:p>
            <a:r>
              <a:rPr lang="is-IS" dirty="0" smtClean="0">
                <a:hlinkClick r:id="rId2"/>
              </a:rPr>
              <a:t>Projekt DEAL</a:t>
            </a:r>
            <a:r>
              <a:rPr lang="is-IS" dirty="0" smtClean="0"/>
              <a:t> </a:t>
            </a:r>
          </a:p>
          <a:p>
            <a:pPr lvl="1"/>
            <a:r>
              <a:rPr lang="is-IS" dirty="0" smtClean="0"/>
              <a:t>Samvinnuverkefni háskóla og rannsóknarstofnanna í Þýskalandi</a:t>
            </a:r>
          </a:p>
          <a:p>
            <a:pPr lvl="1"/>
            <a:r>
              <a:rPr lang="is-IS" dirty="0" smtClean="0"/>
              <a:t>Ætla að hætta að kaupa rafrænar áskriftir frá helstu útgáfufyrirtækjum</a:t>
            </a:r>
          </a:p>
          <a:p>
            <a:pPr lvl="1"/>
            <a:r>
              <a:rPr lang="is-IS" dirty="0" smtClean="0"/>
              <a:t>Borga í staðinn APC fyrir birtingu í opnum aðgangi</a:t>
            </a:r>
          </a:p>
          <a:p>
            <a:pPr lvl="1"/>
            <a:r>
              <a:rPr lang="is-IS" dirty="0" smtClean="0"/>
              <a:t>Stuðningur við Gullnu leiðina</a:t>
            </a:r>
          </a:p>
          <a:p>
            <a:pPr marL="201168" lvl="1" indent="0">
              <a:buNone/>
            </a:pPr>
            <a:endParaRPr lang="is-IS" dirty="0" smtClean="0"/>
          </a:p>
          <a:p>
            <a:pPr marL="201168" lvl="1" indent="0">
              <a:buNone/>
            </a:pPr>
            <a:r>
              <a:rPr lang="en-US" dirty="0">
                <a:hlinkClick r:id="rId3"/>
              </a:rPr>
              <a:t>The UK Scholarly Communications License </a:t>
            </a:r>
            <a:r>
              <a:rPr lang="en-US" dirty="0"/>
              <a:t>– </a:t>
            </a:r>
            <a:r>
              <a:rPr lang="en-US" i="1" dirty="0"/>
              <a:t>Keeping ownership of academic research within the academic community – for visibility, impact, access and re-use</a:t>
            </a:r>
            <a:endParaRPr lang="is-IS" i="1" dirty="0" smtClean="0"/>
          </a:p>
          <a:p>
            <a:pPr lvl="1"/>
            <a:r>
              <a:rPr lang="is-IS" dirty="0" smtClean="0"/>
              <a:t>Samvinnuverkefni háskóla og rannsóknarstofnanna í Bretlandi</a:t>
            </a:r>
          </a:p>
          <a:p>
            <a:pPr lvl="1"/>
            <a:r>
              <a:rPr lang="is-IS" dirty="0" smtClean="0"/>
              <a:t>Komið styttra á veg – kynnt í OA vikunni 23-29. okt. </a:t>
            </a:r>
          </a:p>
          <a:p>
            <a:pPr lvl="1"/>
            <a:r>
              <a:rPr lang="is-IS" dirty="0" smtClean="0"/>
              <a:t>Öfugt við Projekt DEAL sem ætlar að fara Gullnu Leiðina er hugmyndin á bakvið UKSCL að styðja við Grænu leiðina</a:t>
            </a:r>
          </a:p>
          <a:p>
            <a:pPr lvl="1"/>
            <a:r>
              <a:rPr lang="is-IS" dirty="0" smtClean="0"/>
              <a:t>Allir fræðimenn við breska háskóla birta greinar sínar (post-</a:t>
            </a:r>
            <a:r>
              <a:rPr lang="is-IS" dirty="0" err="1" smtClean="0"/>
              <a:t>print</a:t>
            </a:r>
            <a:r>
              <a:rPr lang="is-IS" dirty="0" smtClean="0"/>
              <a:t>) í viðeigandi varðveislusöfnum strax við útgáfu og án birtingartafa, sama hvað hömlur útgefanda kveða á um</a:t>
            </a:r>
          </a:p>
          <a:p>
            <a:pPr lvl="2"/>
            <a:r>
              <a:rPr lang="is-IS" dirty="0" smtClean="0"/>
              <a:t>Höfundarréttur heima í héraði, ekki framseldur til útgefanda</a:t>
            </a:r>
          </a:p>
          <a:p>
            <a:pPr lvl="2"/>
            <a:r>
              <a:rPr lang="is-IS" dirty="0" smtClean="0"/>
              <a:t>Engin birtingartöf</a:t>
            </a:r>
            <a:endParaRPr lang="en-US" dirty="0"/>
          </a:p>
          <a:p>
            <a:pPr marL="0" indent="0">
              <a:buNone/>
            </a:pPr>
            <a:endParaRPr lang="is-IS" dirty="0"/>
          </a:p>
          <a:p>
            <a:pPr marL="0" indent="0">
              <a:buNone/>
            </a:pPr>
            <a:endParaRPr lang="is-IS" dirty="0" smtClean="0"/>
          </a:p>
          <a:p>
            <a:endParaRPr lang="is-IS" dirty="0"/>
          </a:p>
        </p:txBody>
      </p:sp>
    </p:spTree>
    <p:extLst>
      <p:ext uri="{BB962C8B-B14F-4D97-AF65-F5344CB8AC3E}">
        <p14:creationId xmlns:p14="http://schemas.microsoft.com/office/powerpoint/2010/main" val="519087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Opin vísindi – varðveislusafn háskólanna</a:t>
            </a:r>
            <a:endParaRPr lang="is-IS" dirty="0"/>
          </a:p>
        </p:txBody>
      </p:sp>
      <p:sp>
        <p:nvSpPr>
          <p:cNvPr id="3" name="Content Placeholder 2"/>
          <p:cNvSpPr>
            <a:spLocks noGrp="1"/>
          </p:cNvSpPr>
          <p:nvPr>
            <p:ph idx="1"/>
          </p:nvPr>
        </p:nvSpPr>
        <p:spPr/>
        <p:txBody>
          <a:bodyPr>
            <a:normAutofit/>
          </a:bodyPr>
          <a:lstStyle/>
          <a:p>
            <a:pPr marL="0" indent="0">
              <a:buNone/>
            </a:pPr>
            <a:endParaRPr lang="is-IS" dirty="0" smtClean="0"/>
          </a:p>
          <a:p>
            <a:pPr>
              <a:buFont typeface="Arial" panose="020B0604020202020204" pitchFamily="34" charset="0"/>
              <a:buChar char="•"/>
            </a:pPr>
            <a:r>
              <a:rPr lang="is-IS" dirty="0" smtClean="0">
                <a:hlinkClick r:id="rId2"/>
              </a:rPr>
              <a:t> Opin vísindi </a:t>
            </a:r>
            <a:r>
              <a:rPr lang="is-IS" dirty="0" smtClean="0"/>
              <a:t>– opnað 15. september 2016</a:t>
            </a:r>
          </a:p>
          <a:p>
            <a:pPr>
              <a:buFont typeface="Arial" panose="020B0604020202020204" pitchFamily="34" charset="0"/>
              <a:buChar char="•"/>
            </a:pPr>
            <a:r>
              <a:rPr lang="is-IS" dirty="0"/>
              <a:t> </a:t>
            </a:r>
            <a:r>
              <a:rPr lang="is-IS" dirty="0" smtClean="0"/>
              <a:t>Á að hýsa allar ritrýndar greinar í opnum aðgangi sem birtar eru á vegum háskólanna sjö sem og doktorsritgerðir</a:t>
            </a:r>
          </a:p>
          <a:p>
            <a:pPr>
              <a:buFont typeface="Arial" panose="020B0604020202020204" pitchFamily="34" charset="0"/>
              <a:buChar char="•"/>
            </a:pPr>
            <a:r>
              <a:rPr lang="is-IS" dirty="0"/>
              <a:t> </a:t>
            </a:r>
            <a:r>
              <a:rPr lang="is-IS" dirty="0" smtClean="0"/>
              <a:t>Yfir 300 færslur, flestar á vegum HÍ</a:t>
            </a:r>
          </a:p>
          <a:p>
            <a:pPr>
              <a:buFont typeface="Arial" panose="020B0604020202020204" pitchFamily="34" charset="0"/>
              <a:buChar char="•"/>
            </a:pPr>
            <a:r>
              <a:rPr lang="is-IS" dirty="0"/>
              <a:t> </a:t>
            </a:r>
            <a:r>
              <a:rPr lang="is-IS" dirty="0" smtClean="0"/>
              <a:t>Efni af Opnum vísindum mun verða leitarbært á </a:t>
            </a:r>
            <a:r>
              <a:rPr lang="is-IS" dirty="0" smtClean="0">
                <a:hlinkClick r:id="rId3"/>
              </a:rPr>
              <a:t>leitir.is</a:t>
            </a:r>
            <a:r>
              <a:rPr lang="is-IS" dirty="0" smtClean="0"/>
              <a:t> von bráðar</a:t>
            </a:r>
          </a:p>
          <a:p>
            <a:pPr>
              <a:buFont typeface="Arial" panose="020B0604020202020204" pitchFamily="34" charset="0"/>
              <a:buChar char="•"/>
            </a:pPr>
            <a:r>
              <a:rPr lang="is-IS" dirty="0"/>
              <a:t> </a:t>
            </a:r>
            <a:r>
              <a:rPr lang="is-IS" dirty="0" smtClean="0"/>
              <a:t>Höfundar setja lítið inn af efni sjálfir</a:t>
            </a:r>
          </a:p>
          <a:p>
            <a:pPr>
              <a:buFont typeface="Arial" panose="020B0604020202020204" pitchFamily="34" charset="0"/>
              <a:buChar char="•"/>
            </a:pPr>
            <a:r>
              <a:rPr lang="is-IS" dirty="0"/>
              <a:t> </a:t>
            </a:r>
            <a:r>
              <a:rPr lang="is-IS" dirty="0" smtClean="0"/>
              <a:t>Mögulegar skýringar:</a:t>
            </a:r>
          </a:p>
          <a:p>
            <a:pPr lvl="1">
              <a:buFont typeface="Arial" panose="020B0604020202020204" pitchFamily="34" charset="0"/>
              <a:buChar char="•"/>
            </a:pPr>
            <a:r>
              <a:rPr lang="is-IS" dirty="0" smtClean="0"/>
              <a:t>Stefnur háskólanna um Opinn aðgang ekki nógu strangar</a:t>
            </a:r>
          </a:p>
          <a:p>
            <a:pPr lvl="1">
              <a:buFont typeface="Arial" panose="020B0604020202020204" pitchFamily="34" charset="0"/>
              <a:buChar char="•"/>
            </a:pPr>
            <a:r>
              <a:rPr lang="is-IS" dirty="0" smtClean="0"/>
              <a:t>Stefnuleysi </a:t>
            </a:r>
          </a:p>
        </p:txBody>
      </p:sp>
    </p:spTree>
    <p:extLst>
      <p:ext uri="{BB962C8B-B14F-4D97-AF65-F5344CB8AC3E}">
        <p14:creationId xmlns:p14="http://schemas.microsoft.com/office/powerpoint/2010/main" val="4117934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Stefnur háskólanna um opinn aðgang á Íslandi</a:t>
            </a:r>
            <a:endParaRPr lang="is-IS" dirty="0"/>
          </a:p>
        </p:txBody>
      </p:sp>
      <p:sp>
        <p:nvSpPr>
          <p:cNvPr id="3" name="Content Placeholder 2"/>
          <p:cNvSpPr>
            <a:spLocks noGrp="1"/>
          </p:cNvSpPr>
          <p:nvPr>
            <p:ph idx="1"/>
          </p:nvPr>
        </p:nvSpPr>
        <p:spPr/>
        <p:txBody>
          <a:bodyPr/>
          <a:lstStyle/>
          <a:p>
            <a:pPr>
              <a:buFont typeface="Arial" panose="020B0604020202020204" pitchFamily="34" charset="0"/>
              <a:buChar char="•"/>
            </a:pPr>
            <a:r>
              <a:rPr lang="is-IS" dirty="0" smtClean="0"/>
              <a:t>Þrír háskólar </a:t>
            </a:r>
            <a:r>
              <a:rPr lang="is-IS" dirty="0"/>
              <a:t>á </a:t>
            </a:r>
            <a:r>
              <a:rPr lang="is-IS" dirty="0" smtClean="0"/>
              <a:t>Íslandi hafa </a:t>
            </a:r>
            <a:r>
              <a:rPr lang="is-IS" dirty="0"/>
              <a:t>markað sér stefnu um opinn </a:t>
            </a:r>
            <a:r>
              <a:rPr lang="is-IS" dirty="0" smtClean="0"/>
              <a:t>aðgang </a:t>
            </a:r>
            <a:r>
              <a:rPr lang="is-IS" dirty="0" smtClean="0">
                <a:hlinkClick r:id="rId2"/>
              </a:rPr>
              <a:t>Bifröst</a:t>
            </a:r>
            <a:r>
              <a:rPr lang="is-IS" dirty="0" smtClean="0"/>
              <a:t>,</a:t>
            </a:r>
            <a:r>
              <a:rPr lang="is-IS" dirty="0"/>
              <a:t> </a:t>
            </a:r>
            <a:r>
              <a:rPr lang="is-IS" dirty="0">
                <a:hlinkClick r:id="rId3"/>
              </a:rPr>
              <a:t>HR</a:t>
            </a:r>
            <a:r>
              <a:rPr lang="is-IS" dirty="0"/>
              <a:t> </a:t>
            </a:r>
            <a:r>
              <a:rPr lang="is-IS" dirty="0" smtClean="0"/>
              <a:t>og </a:t>
            </a:r>
            <a:r>
              <a:rPr lang="is-IS" dirty="0" smtClean="0">
                <a:hlinkClick r:id="rId4"/>
              </a:rPr>
              <a:t>HÍ</a:t>
            </a:r>
            <a:r>
              <a:rPr lang="is-IS" dirty="0" smtClean="0"/>
              <a:t>, </a:t>
            </a:r>
          </a:p>
          <a:p>
            <a:pPr>
              <a:buFont typeface="Arial" panose="020B0604020202020204" pitchFamily="34" charset="0"/>
              <a:buChar char="•"/>
            </a:pPr>
            <a:r>
              <a:rPr lang="is-IS" dirty="0" smtClean="0"/>
              <a:t>Landsbókasafn </a:t>
            </a:r>
            <a:r>
              <a:rPr lang="is-IS" dirty="0" smtClean="0"/>
              <a:t>samþykkti </a:t>
            </a:r>
            <a:r>
              <a:rPr lang="is-IS" dirty="0" smtClean="0">
                <a:hlinkClick r:id="rId5"/>
              </a:rPr>
              <a:t>stefnu um opinn aðgang</a:t>
            </a:r>
            <a:r>
              <a:rPr lang="is-IS" dirty="0" smtClean="0"/>
              <a:t> í nóvember 2016</a:t>
            </a:r>
            <a:endParaRPr lang="is-IS" dirty="0"/>
          </a:p>
          <a:p>
            <a:pPr>
              <a:buFont typeface="Arial" panose="020B0604020202020204" pitchFamily="34" charset="0"/>
              <a:buChar char="•"/>
            </a:pPr>
            <a:r>
              <a:rPr lang="is-IS" dirty="0" smtClean="0"/>
              <a:t>Í </a:t>
            </a:r>
            <a:r>
              <a:rPr lang="is-IS" dirty="0"/>
              <a:t>stefnunum er </a:t>
            </a:r>
            <a:r>
              <a:rPr lang="is-IS" b="1" dirty="0"/>
              <a:t>hvatt</a:t>
            </a:r>
            <a:r>
              <a:rPr lang="is-IS" dirty="0"/>
              <a:t> til birtingar í opnum aðgangi en það er </a:t>
            </a:r>
            <a:r>
              <a:rPr lang="is-IS" b="1" dirty="0"/>
              <a:t>ekki</a:t>
            </a:r>
            <a:r>
              <a:rPr lang="is-IS" dirty="0"/>
              <a:t> skylda</a:t>
            </a:r>
          </a:p>
          <a:p>
            <a:pPr>
              <a:buFont typeface="Arial" panose="020B0604020202020204" pitchFamily="34" charset="0"/>
              <a:buChar char="•"/>
            </a:pPr>
            <a:r>
              <a:rPr lang="is-IS" dirty="0" smtClean="0"/>
              <a:t>Allir </a:t>
            </a:r>
            <a:r>
              <a:rPr lang="is-IS" dirty="0"/>
              <a:t>háskólar á Íslandi þurfa að marka sér stefnu um opinn aðgang</a:t>
            </a:r>
          </a:p>
          <a:p>
            <a:pPr>
              <a:buFont typeface="Arial" panose="020B0604020202020204" pitchFamily="34" charset="0"/>
              <a:buChar char="•"/>
            </a:pPr>
            <a:r>
              <a:rPr lang="is-IS" dirty="0" smtClean="0"/>
              <a:t>Æskilegt </a:t>
            </a:r>
            <a:r>
              <a:rPr lang="is-IS" dirty="0"/>
              <a:t>væri að birting í OA væri skylda og tengt vinnumati</a:t>
            </a:r>
          </a:p>
          <a:p>
            <a:endParaRPr lang="is-IS" dirty="0"/>
          </a:p>
        </p:txBody>
      </p:sp>
    </p:spTree>
    <p:extLst>
      <p:ext uri="{BB962C8B-B14F-4D97-AF65-F5344CB8AC3E}">
        <p14:creationId xmlns:p14="http://schemas.microsoft.com/office/powerpoint/2010/main" val="2520138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Stefna stjórnvalda</a:t>
            </a:r>
            <a:endParaRPr lang="is-IS" dirty="0"/>
          </a:p>
        </p:txBody>
      </p:sp>
      <p:sp>
        <p:nvSpPr>
          <p:cNvPr id="3" name="Content Placeholder 2"/>
          <p:cNvSpPr>
            <a:spLocks noGrp="1"/>
          </p:cNvSpPr>
          <p:nvPr>
            <p:ph idx="1"/>
          </p:nvPr>
        </p:nvSpPr>
        <p:spPr/>
        <p:txBody>
          <a:bodyPr/>
          <a:lstStyle/>
          <a:p>
            <a:r>
              <a:rPr lang="is-IS" dirty="0"/>
              <a:t>Stjórnvöld þurfa að marka skýra stefnu um </a:t>
            </a:r>
            <a:r>
              <a:rPr lang="is-IS" dirty="0" smtClean="0"/>
              <a:t>opinn aðgang</a:t>
            </a:r>
          </a:p>
          <a:p>
            <a:pPr lvl="1"/>
            <a:endParaRPr lang="is-IS" dirty="0" smtClean="0"/>
          </a:p>
          <a:p>
            <a:pPr lvl="1"/>
            <a:r>
              <a:rPr lang="is-IS" dirty="0" smtClean="0">
                <a:hlinkClick r:id="rId2"/>
              </a:rPr>
              <a:t>Lög nr. </a:t>
            </a:r>
            <a:r>
              <a:rPr lang="is-IS" dirty="0">
                <a:hlinkClick r:id="rId2"/>
              </a:rPr>
              <a:t>3/2003 um opinberan stuðning við vísindarannsóknir</a:t>
            </a:r>
            <a:r>
              <a:rPr lang="is-IS" dirty="0" smtClean="0"/>
              <a:t>:</a:t>
            </a:r>
          </a:p>
          <a:p>
            <a:pPr lvl="1"/>
            <a:endParaRPr lang="is-IS" dirty="0"/>
          </a:p>
          <a:p>
            <a:pPr lvl="1"/>
            <a:endParaRPr lang="is-IS" dirty="0" smtClean="0"/>
          </a:p>
          <a:p>
            <a:pPr marL="201168" lvl="1" indent="0">
              <a:buNone/>
            </a:pPr>
            <a:endParaRPr lang="is-IS" dirty="0" smtClean="0"/>
          </a:p>
          <a:p>
            <a:pPr marL="201168" lvl="1" indent="0">
              <a:buNone/>
            </a:pPr>
            <a:endParaRPr lang="is-IS" dirty="0"/>
          </a:p>
          <a:p>
            <a:pPr marL="201168" lvl="1" indent="0">
              <a:buNone/>
            </a:pPr>
            <a:endParaRPr lang="is-IS" dirty="0" smtClean="0"/>
          </a:p>
          <a:p>
            <a:pPr marL="201168" lvl="1" indent="0">
              <a:buNone/>
            </a:pPr>
            <a:r>
              <a:rPr lang="is-IS" dirty="0" smtClean="0"/>
              <a:t>Kveða þarf fastar að orði – gera birtingu í opnum aðgangi að skyldu</a:t>
            </a:r>
            <a:endParaRPr lang="is-IS" dirty="0"/>
          </a:p>
          <a:p>
            <a:endParaRPr lang="is-IS" dirty="0"/>
          </a:p>
        </p:txBody>
      </p:sp>
      <p:pic>
        <p:nvPicPr>
          <p:cNvPr id="5" name="Picture 4"/>
          <p:cNvPicPr>
            <a:picLocks noChangeAspect="1"/>
          </p:cNvPicPr>
          <p:nvPr/>
        </p:nvPicPr>
        <p:blipFill>
          <a:blip r:embed="rId3"/>
          <a:stretch>
            <a:fillRect/>
          </a:stretch>
        </p:blipFill>
        <p:spPr>
          <a:xfrm>
            <a:off x="735937" y="2847764"/>
            <a:ext cx="11534775" cy="1009650"/>
          </a:xfrm>
          <a:prstGeom prst="rect">
            <a:avLst/>
          </a:prstGeom>
        </p:spPr>
      </p:pic>
    </p:spTree>
    <p:extLst>
      <p:ext uri="{BB962C8B-B14F-4D97-AF65-F5344CB8AC3E}">
        <p14:creationId xmlns:p14="http://schemas.microsoft.com/office/powerpoint/2010/main" val="2764609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57322" y="1030777"/>
            <a:ext cx="9443608" cy="2982192"/>
          </a:xfrm>
          <a:prstGeom prst="rect">
            <a:avLst/>
          </a:prstGeom>
        </p:spPr>
      </p:pic>
      <p:sp>
        <p:nvSpPr>
          <p:cNvPr id="4" name="Rectangle 3"/>
          <p:cNvSpPr/>
          <p:nvPr/>
        </p:nvSpPr>
        <p:spPr>
          <a:xfrm>
            <a:off x="4692918" y="4740625"/>
            <a:ext cx="2972417" cy="646331"/>
          </a:xfrm>
          <a:prstGeom prst="rect">
            <a:avLst/>
          </a:prstGeom>
        </p:spPr>
        <p:txBody>
          <a:bodyPr wrap="none">
            <a:spAutoFit/>
          </a:bodyPr>
          <a:lstStyle/>
          <a:p>
            <a:r>
              <a:rPr lang="is-IS" dirty="0">
                <a:hlinkClick r:id="rId3"/>
              </a:rPr>
              <a:t>http://paywallthemovie.com</a:t>
            </a:r>
            <a:r>
              <a:rPr lang="is-IS" dirty="0" smtClean="0">
                <a:hlinkClick r:id="rId3"/>
              </a:rPr>
              <a:t>/</a:t>
            </a:r>
            <a:endParaRPr lang="is-IS" dirty="0" smtClean="0"/>
          </a:p>
          <a:p>
            <a:endParaRPr lang="is-IS" dirty="0"/>
          </a:p>
        </p:txBody>
      </p:sp>
    </p:spTree>
    <p:extLst>
      <p:ext uri="{BB962C8B-B14F-4D97-AF65-F5344CB8AC3E}">
        <p14:creationId xmlns:p14="http://schemas.microsoft.com/office/powerpoint/2010/main" val="2883745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Heimildir</a:t>
            </a:r>
            <a:endParaRPr lang="is-IS" dirty="0"/>
          </a:p>
        </p:txBody>
      </p:sp>
      <p:sp>
        <p:nvSpPr>
          <p:cNvPr id="3" name="Content Placeholder 2"/>
          <p:cNvSpPr>
            <a:spLocks noGrp="1"/>
          </p:cNvSpPr>
          <p:nvPr>
            <p:ph idx="1"/>
          </p:nvPr>
        </p:nvSpPr>
        <p:spPr/>
        <p:txBody>
          <a:bodyPr/>
          <a:lstStyle/>
          <a:p>
            <a:r>
              <a:rPr lang="en-US" dirty="0"/>
              <a:t>Harnad, </a:t>
            </a:r>
            <a:r>
              <a:rPr lang="en-US" dirty="0" smtClean="0"/>
              <a:t>Stevan. </a:t>
            </a:r>
            <a:r>
              <a:rPr lang="en-US" dirty="0"/>
              <a:t>(2015</a:t>
            </a:r>
            <a:r>
              <a:rPr lang="en-US" dirty="0" smtClean="0"/>
              <a:t>). </a:t>
            </a:r>
            <a:r>
              <a:rPr lang="en-US" dirty="0"/>
              <a:t>Open Access: What, Where, When, How and Why. </a:t>
            </a:r>
            <a:r>
              <a:rPr lang="en-US" dirty="0" smtClean="0"/>
              <a:t>In: </a:t>
            </a:r>
            <a:r>
              <a:rPr lang="en-US" i="1" dirty="0"/>
              <a:t>Ethics, Science, Technology, and Engineering: An International </a:t>
            </a:r>
            <a:r>
              <a:rPr lang="en-US" i="1" dirty="0" smtClean="0"/>
              <a:t>Resource, </a:t>
            </a:r>
            <a:r>
              <a:rPr lang="en-US" dirty="0"/>
              <a:t>eds. J. Britt Holbrook &amp; Carl Mitcham, (2nd of Encyclopedia of Science, Technology, and Ethics, Farmington Hills MI: MacMillan Reference</a:t>
            </a:r>
            <a:r>
              <a:rPr lang="en-US" dirty="0" smtClean="0"/>
              <a:t>) sótt af</a:t>
            </a:r>
            <a:r>
              <a:rPr lang="en-US" dirty="0"/>
              <a:t> </a:t>
            </a:r>
            <a:r>
              <a:rPr lang="en-US" dirty="0">
                <a:hlinkClick r:id="rId2"/>
              </a:rPr>
              <a:t>https://eprints.soton.ac.uk/361704</a:t>
            </a:r>
            <a:r>
              <a:rPr lang="en-US" dirty="0" smtClean="0">
                <a:hlinkClick r:id="rId2"/>
              </a:rPr>
              <a:t>/</a:t>
            </a:r>
            <a:r>
              <a:rPr lang="en-US" dirty="0" smtClean="0"/>
              <a:t> 25. September 2017.</a:t>
            </a:r>
          </a:p>
          <a:p>
            <a:r>
              <a:rPr lang="en-US" dirty="0" smtClean="0"/>
              <a:t>Suber, Peter. (2012). </a:t>
            </a:r>
            <a:r>
              <a:rPr lang="en-US" i="1" dirty="0" smtClean="0">
                <a:hlinkClick r:id="rId3"/>
              </a:rPr>
              <a:t>Open Access</a:t>
            </a:r>
            <a:r>
              <a:rPr lang="en-US" dirty="0" smtClean="0"/>
              <a:t>. Cambridge, Massachusetts: MIT Press.</a:t>
            </a:r>
          </a:p>
          <a:p>
            <a:r>
              <a:rPr lang="en-US" dirty="0" err="1" smtClean="0"/>
              <a:t>Árskýrsla</a:t>
            </a:r>
            <a:r>
              <a:rPr lang="en-US" dirty="0" smtClean="0"/>
              <a:t> </a:t>
            </a:r>
            <a:r>
              <a:rPr lang="en-US" dirty="0" err="1" smtClean="0"/>
              <a:t>Landsaðgangs</a:t>
            </a:r>
            <a:r>
              <a:rPr lang="en-US" dirty="0" smtClean="0"/>
              <a:t> (2016) </a:t>
            </a:r>
            <a:r>
              <a:rPr lang="is-IS" dirty="0" smtClean="0">
                <a:hlinkClick r:id="rId4"/>
              </a:rPr>
              <a:t>http</a:t>
            </a:r>
            <a:r>
              <a:rPr lang="is-IS" dirty="0">
                <a:hlinkClick r:id="rId4"/>
              </a:rPr>
              <a:t>://hvar.is/</a:t>
            </a:r>
            <a:r>
              <a:rPr lang="is-IS" dirty="0" err="1">
                <a:hlinkClick r:id="rId4"/>
              </a:rPr>
              <a:t>uploads</a:t>
            </a:r>
            <a:r>
              <a:rPr lang="is-IS" dirty="0">
                <a:hlinkClick r:id="rId4"/>
              </a:rPr>
              <a:t>/</a:t>
            </a:r>
            <a:r>
              <a:rPr lang="is-IS" dirty="0" err="1">
                <a:hlinkClick r:id="rId4"/>
              </a:rPr>
              <a:t>images</a:t>
            </a:r>
            <a:r>
              <a:rPr lang="is-IS" dirty="0">
                <a:hlinkClick r:id="rId4"/>
              </a:rPr>
              <a:t>/</a:t>
            </a:r>
            <a:r>
              <a:rPr lang="is-IS" dirty="0" err="1">
                <a:hlinkClick r:id="rId4"/>
              </a:rPr>
              <a:t>rssk</a:t>
            </a:r>
            <a:r>
              <a:rPr lang="is-IS" dirty="0">
                <a:hlinkClick r:id="rId4"/>
              </a:rPr>
              <a:t>%C3%</a:t>
            </a:r>
            <a:r>
              <a:rPr lang="is-IS" dirty="0" err="1">
                <a:hlinkClick r:id="rId4"/>
              </a:rPr>
              <a:t>BDrsla</a:t>
            </a:r>
            <a:r>
              <a:rPr lang="is-IS" dirty="0">
                <a:hlinkClick r:id="rId4"/>
              </a:rPr>
              <a:t>%20Landsa%C3%B0gangs%202016%20-%</a:t>
            </a:r>
            <a:r>
              <a:rPr lang="is-IS" dirty="0" smtClean="0">
                <a:hlinkClick r:id="rId4"/>
              </a:rPr>
              <a:t>20Endanleg%20ger%C3%B0.</a:t>
            </a:r>
            <a:r>
              <a:rPr lang="is-IS" dirty="0" err="1" smtClean="0">
                <a:hlinkClick r:id="rId4"/>
              </a:rPr>
              <a:t>pdf</a:t>
            </a:r>
            <a:endParaRPr lang="is-IS" dirty="0" smtClean="0"/>
          </a:p>
          <a:p>
            <a:endParaRPr lang="is-IS" dirty="0"/>
          </a:p>
        </p:txBody>
      </p:sp>
    </p:spTree>
    <p:extLst>
      <p:ext uri="{BB962C8B-B14F-4D97-AF65-F5344CB8AC3E}">
        <p14:creationId xmlns:p14="http://schemas.microsoft.com/office/powerpoint/2010/main" val="1811700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Sögulegt samhengi</a:t>
            </a:r>
            <a:endParaRPr lang="is-IS" dirty="0"/>
          </a:p>
        </p:txBody>
      </p:sp>
      <p:sp>
        <p:nvSpPr>
          <p:cNvPr id="3" name="Content Placeholder 2"/>
          <p:cNvSpPr>
            <a:spLocks noGrp="1"/>
          </p:cNvSpPr>
          <p:nvPr>
            <p:ph idx="1"/>
          </p:nvPr>
        </p:nvSpPr>
        <p:spPr/>
        <p:txBody>
          <a:bodyPr/>
          <a:lstStyle/>
          <a:p>
            <a:pPr>
              <a:buFont typeface="Arial" panose="020B0604020202020204" pitchFamily="34" charset="0"/>
              <a:buChar char="•"/>
            </a:pPr>
            <a:r>
              <a:rPr lang="is-IS" dirty="0" smtClean="0"/>
              <a:t> Fyrstu vísindatímaritin byrjuðu að koma út árið 1665</a:t>
            </a:r>
          </a:p>
          <a:p>
            <a:pPr>
              <a:buFont typeface="Arial" panose="020B0604020202020204" pitchFamily="34" charset="0"/>
              <a:buChar char="•"/>
            </a:pPr>
            <a:r>
              <a:rPr lang="is-IS" dirty="0" smtClean="0"/>
              <a:t> </a:t>
            </a:r>
            <a:r>
              <a:rPr lang="is-IS" i="1" dirty="0" smtClean="0"/>
              <a:t>Philosophical Transactions </a:t>
            </a:r>
            <a:r>
              <a:rPr lang="is-IS" dirty="0" smtClean="0"/>
              <a:t>í London og </a:t>
            </a:r>
            <a:r>
              <a:rPr lang="is-IS" i="1" dirty="0" smtClean="0"/>
              <a:t>Journal des Sç</a:t>
            </a:r>
            <a:r>
              <a:rPr lang="is-IS" i="1" dirty="0" err="1" smtClean="0"/>
              <a:t>avans</a:t>
            </a:r>
            <a:r>
              <a:rPr lang="is-IS" i="1" dirty="0" smtClean="0"/>
              <a:t> </a:t>
            </a:r>
            <a:r>
              <a:rPr lang="is-IS" dirty="0" smtClean="0"/>
              <a:t>í París</a:t>
            </a:r>
          </a:p>
          <a:p>
            <a:pPr>
              <a:buFont typeface="Arial" panose="020B0604020202020204" pitchFamily="34" charset="0"/>
              <a:buChar char="•"/>
            </a:pPr>
            <a:r>
              <a:rPr lang="is-IS" dirty="0"/>
              <a:t> </a:t>
            </a:r>
            <a:r>
              <a:rPr lang="is-IS" dirty="0" smtClean="0"/>
              <a:t>Frá þeim tíma hafa fræðitímarit ekki borgað höfundum fyrir skrif sín (Suber, 2012)</a:t>
            </a:r>
          </a:p>
          <a:p>
            <a:pPr lvl="1">
              <a:buFont typeface="Arial" panose="020B0604020202020204" pitchFamily="34" charset="0"/>
              <a:buChar char="•"/>
            </a:pPr>
            <a:r>
              <a:rPr lang="en-US" i="1" dirty="0"/>
              <a:t>The old tradition is the willingness of scientists and scholars to publish the fruits of their research in scholarly journals without payment, for the sake of inquiry and </a:t>
            </a:r>
            <a:r>
              <a:rPr lang="en-US" i="1" dirty="0" smtClean="0"/>
              <a:t>knowledge</a:t>
            </a:r>
            <a:r>
              <a:rPr lang="en-US" dirty="0"/>
              <a:t> </a:t>
            </a:r>
            <a:r>
              <a:rPr lang="en-US" dirty="0" smtClean="0"/>
              <a:t>(</a:t>
            </a:r>
            <a:r>
              <a:rPr lang="en-US" dirty="0" err="1" smtClean="0"/>
              <a:t>Búdapest</a:t>
            </a:r>
            <a:r>
              <a:rPr lang="en-US" dirty="0" smtClean="0"/>
              <a:t> yfirlýsingin, 2002)</a:t>
            </a:r>
            <a:endParaRPr lang="is-IS" dirty="0" smtClean="0"/>
          </a:p>
          <a:p>
            <a:pPr>
              <a:buFont typeface="Arial" panose="020B0604020202020204" pitchFamily="34" charset="0"/>
              <a:buChar char="•"/>
            </a:pPr>
            <a:r>
              <a:rPr lang="is-IS" dirty="0"/>
              <a:t> </a:t>
            </a:r>
            <a:r>
              <a:rPr lang="is-IS" dirty="0" smtClean="0"/>
              <a:t>Með tilkomu internetsins urðu til nýir möguleikar í miðlun þekkingar.  Möguleiki fyrir hendi að allt geti verið opið og aðgengilegt öllum til afnota</a:t>
            </a:r>
          </a:p>
          <a:p>
            <a:pPr>
              <a:buFont typeface="Arial" panose="020B0604020202020204" pitchFamily="34" charset="0"/>
              <a:buChar char="•"/>
            </a:pPr>
            <a:endParaRPr lang="is-IS" dirty="0" smtClean="0"/>
          </a:p>
        </p:txBody>
      </p:sp>
    </p:spTree>
    <p:extLst>
      <p:ext uri="{BB962C8B-B14F-4D97-AF65-F5344CB8AC3E}">
        <p14:creationId xmlns:p14="http://schemas.microsoft.com/office/powerpoint/2010/main" val="2752002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Útgáfa fyrir tíma internetsins</a:t>
            </a:r>
            <a:endParaRPr lang="is-I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is-IS" dirty="0" smtClean="0"/>
              <a:t> Fyrir tíma internetsins var prentmiðilinn notaður til að dreifa þekkingu</a:t>
            </a:r>
          </a:p>
          <a:p>
            <a:pPr>
              <a:buFont typeface="Arial" panose="020B0604020202020204" pitchFamily="34" charset="0"/>
              <a:buChar char="•"/>
            </a:pPr>
            <a:r>
              <a:rPr lang="is-IS" dirty="0" smtClean="0"/>
              <a:t> Vísindatímarit gefin út af úfgáfufyrirtækjum og seld til bókasafna og annarra upplýsingamiðstöðva.</a:t>
            </a:r>
          </a:p>
          <a:p>
            <a:pPr>
              <a:buFont typeface="Arial" panose="020B0604020202020204" pitchFamily="34" charset="0"/>
              <a:buChar char="•"/>
            </a:pPr>
            <a:r>
              <a:rPr lang="is-IS" dirty="0"/>
              <a:t> </a:t>
            </a:r>
            <a:r>
              <a:rPr lang="is-IS" dirty="0" smtClean="0"/>
              <a:t>Að gefa út í virtu tímariti eykur hróður vísindamannsins – ákveðið framakerfi verður til innan hins akademíska heims</a:t>
            </a:r>
          </a:p>
          <a:p>
            <a:pPr>
              <a:buFont typeface="Arial" panose="020B0604020202020204" pitchFamily="34" charset="0"/>
              <a:buChar char="•"/>
            </a:pPr>
            <a:r>
              <a:rPr lang="is-IS" dirty="0"/>
              <a:t> </a:t>
            </a:r>
            <a:r>
              <a:rPr lang="is-IS" dirty="0" smtClean="0"/>
              <a:t>Internetið – nýir möguleikar í miðlun þekkingar án nokkurra hindrana</a:t>
            </a:r>
          </a:p>
          <a:p>
            <a:pPr>
              <a:buFont typeface="Arial" panose="020B0604020202020204" pitchFamily="34" charset="0"/>
              <a:buChar char="•"/>
            </a:pPr>
            <a:r>
              <a:rPr lang="is-IS" dirty="0"/>
              <a:t> </a:t>
            </a:r>
            <a:r>
              <a:rPr lang="is-IS" dirty="0" smtClean="0"/>
              <a:t>Gamla prent útgáfuformið yfirfært á rafræna útgáfuformið</a:t>
            </a:r>
          </a:p>
          <a:p>
            <a:pPr>
              <a:buFont typeface="Arial" panose="020B0604020202020204" pitchFamily="34" charset="0"/>
              <a:buChar char="•"/>
            </a:pPr>
            <a:r>
              <a:rPr lang="is-IS" dirty="0"/>
              <a:t> </a:t>
            </a:r>
            <a:r>
              <a:rPr lang="is-IS" dirty="0" smtClean="0"/>
              <a:t>Sömu hindranir og áður þrátt fyrir tækniframfarir meðal annars vegna akademíska framakerfisins</a:t>
            </a:r>
          </a:p>
          <a:p>
            <a:pPr marL="0" indent="0">
              <a:buNone/>
            </a:pPr>
            <a:endParaRPr lang="is-IS" dirty="0"/>
          </a:p>
        </p:txBody>
      </p:sp>
    </p:spTree>
    <p:extLst>
      <p:ext uri="{BB962C8B-B14F-4D97-AF65-F5344CB8AC3E}">
        <p14:creationId xmlns:p14="http://schemas.microsoft.com/office/powerpoint/2010/main" val="723120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Aðgangur að þekkingu</a:t>
            </a:r>
            <a:endParaRPr lang="is-IS" dirty="0"/>
          </a:p>
        </p:txBody>
      </p:sp>
      <p:sp>
        <p:nvSpPr>
          <p:cNvPr id="3" name="Content Placeholder 2"/>
          <p:cNvSpPr>
            <a:spLocks noGrp="1"/>
          </p:cNvSpPr>
          <p:nvPr>
            <p:ph idx="1"/>
          </p:nvPr>
        </p:nvSpPr>
        <p:spPr/>
        <p:txBody>
          <a:bodyPr>
            <a:normAutofit/>
          </a:bodyPr>
          <a:lstStyle/>
          <a:p>
            <a:r>
              <a:rPr lang="is-IS" dirty="0" smtClean="0"/>
              <a:t>2.5 </a:t>
            </a:r>
            <a:r>
              <a:rPr lang="is-IS" dirty="0"/>
              <a:t>milljónir greina koma út árlega í um 28.000 fræðitímaritum. Enginn háskóli/bókasafn hefur efni á að vera áskrifandi af öllum þessum tímaritum. Áskriftargjöld fara einnig hækkandi.  Öllu fræðafólki er þ.a.l. neitaður aðgangur að fræðastarfi, fræðastarfi sem oft á tíðum er kostað af opinberu fé.  (</a:t>
            </a:r>
            <a:r>
              <a:rPr lang="is-IS" dirty="0" err="1"/>
              <a:t>Harnad</a:t>
            </a:r>
            <a:r>
              <a:rPr lang="is-IS" dirty="0"/>
              <a:t>, 2015)</a:t>
            </a:r>
          </a:p>
          <a:p>
            <a:pPr>
              <a:lnSpc>
                <a:spcPts val="1680"/>
              </a:lnSpc>
            </a:pPr>
            <a:r>
              <a:rPr lang="en-US" dirty="0"/>
              <a:t>“As a further result, the research that is funded by public tax revenue,</a:t>
            </a:r>
          </a:p>
          <a:p>
            <a:pPr>
              <a:lnSpc>
                <a:spcPts val="1680"/>
              </a:lnSpc>
            </a:pPr>
            <a:r>
              <a:rPr lang="en-US" dirty="0"/>
              <a:t>and conducted by researchers employed by publicly funded institutions</a:t>
            </a:r>
          </a:p>
          <a:p>
            <a:pPr>
              <a:lnSpc>
                <a:spcPts val="1680"/>
              </a:lnSpc>
            </a:pPr>
            <a:r>
              <a:rPr lang="en-US" dirty="0"/>
              <a:t>(universities and research institutes) is not accessible to all of its primary</a:t>
            </a:r>
          </a:p>
          <a:p>
            <a:pPr>
              <a:lnSpc>
                <a:spcPts val="1680"/>
              </a:lnSpc>
            </a:pPr>
            <a:r>
              <a:rPr lang="en-US" dirty="0"/>
              <a:t>intended users – the researchers who can use, apply and build upon it, to the</a:t>
            </a:r>
          </a:p>
          <a:p>
            <a:pPr>
              <a:lnSpc>
                <a:spcPts val="1680"/>
              </a:lnSpc>
            </a:pPr>
            <a:r>
              <a:rPr lang="en-US" dirty="0"/>
              <a:t>benefit of the public that funded it” </a:t>
            </a:r>
            <a:r>
              <a:rPr lang="is-IS" dirty="0"/>
              <a:t>(</a:t>
            </a:r>
            <a:r>
              <a:rPr lang="is-IS" dirty="0" err="1"/>
              <a:t>Harnad</a:t>
            </a:r>
            <a:r>
              <a:rPr lang="is-IS" dirty="0"/>
              <a:t>, 2015)</a:t>
            </a:r>
          </a:p>
          <a:p>
            <a:endParaRPr lang="is-IS" dirty="0"/>
          </a:p>
        </p:txBody>
      </p:sp>
    </p:spTree>
    <p:extLst>
      <p:ext uri="{BB962C8B-B14F-4D97-AF65-F5344CB8AC3E}">
        <p14:creationId xmlns:p14="http://schemas.microsoft.com/office/powerpoint/2010/main" val="885502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stretch>
            <a:fillRect/>
          </a:stretch>
        </p:blipFill>
        <p:spPr>
          <a:xfrm>
            <a:off x="1138844" y="806335"/>
            <a:ext cx="8783031" cy="4651490"/>
          </a:xfrm>
          <a:prstGeom prst="rect">
            <a:avLst/>
          </a:prstGeom>
        </p:spPr>
      </p:pic>
    </p:spTree>
    <p:extLst>
      <p:ext uri="{BB962C8B-B14F-4D97-AF65-F5344CB8AC3E}">
        <p14:creationId xmlns:p14="http://schemas.microsoft.com/office/powerpoint/2010/main" val="234217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Opinn aðgangur - uppruni </a:t>
            </a:r>
            <a:endParaRPr lang="is-IS" dirty="0"/>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is-IS" dirty="0" smtClean="0"/>
              <a:t> Hugtakið Opinn aðgangur (Open Access) kemur fyrst fram í þremur yfirlýsingum í upphafi 21. aldarinnar.</a:t>
            </a:r>
          </a:p>
          <a:p>
            <a:pPr lvl="1">
              <a:buFont typeface="Arial" panose="020B0604020202020204" pitchFamily="34" charset="0"/>
              <a:buChar char="•"/>
            </a:pPr>
            <a:r>
              <a:rPr lang="is-IS" dirty="0">
                <a:hlinkClick r:id="rId2"/>
              </a:rPr>
              <a:t>Búdapest yfirlýsingin </a:t>
            </a:r>
            <a:r>
              <a:rPr lang="is-IS" dirty="0"/>
              <a:t>(2002)</a:t>
            </a:r>
          </a:p>
          <a:p>
            <a:pPr lvl="2">
              <a:buFont typeface="Arial" panose="020B0604020202020204" pitchFamily="34" charset="0"/>
              <a:buChar char="•"/>
            </a:pPr>
            <a:r>
              <a:rPr lang="en-US" i="1" dirty="0"/>
              <a:t>Open access to peer-reviewed journal literature is the goal. Self-archiving (I.) and a new generation of open-access journals (II.) are the ways to attain this goal</a:t>
            </a:r>
            <a:endParaRPr lang="is-IS" i="1" dirty="0"/>
          </a:p>
          <a:p>
            <a:pPr lvl="1">
              <a:buFont typeface="Arial" panose="020B0604020202020204" pitchFamily="34" charset="0"/>
              <a:buChar char="•"/>
            </a:pPr>
            <a:r>
              <a:rPr lang="is-IS" dirty="0">
                <a:hlinkClick r:id="rId3"/>
              </a:rPr>
              <a:t>Bethesda yfirlýsingin </a:t>
            </a:r>
            <a:r>
              <a:rPr lang="is-IS" dirty="0"/>
              <a:t>(2003)</a:t>
            </a:r>
          </a:p>
          <a:p>
            <a:pPr lvl="2">
              <a:buFont typeface="Arial" panose="020B0604020202020204" pitchFamily="34" charset="0"/>
              <a:buChar char="•"/>
            </a:pPr>
            <a:r>
              <a:rPr lang="en-US" i="1" dirty="0"/>
              <a:t>The author(s) and copyright holder(s) grant(s) to all users a free, irrevocable, worldwide, perpetual right of access to, and a license to copy, use, distribute, transmit and display the work publicly and to make and distribute derivative works, in any digital medium for any responsible purpose, subject to proper attribution of authorship</a:t>
            </a:r>
            <a:r>
              <a:rPr lang="is-IS" i="1" dirty="0"/>
              <a:t> </a:t>
            </a:r>
          </a:p>
          <a:p>
            <a:pPr lvl="1">
              <a:buFont typeface="Arial" panose="020B0604020202020204" pitchFamily="34" charset="0"/>
              <a:buChar char="•"/>
            </a:pPr>
            <a:r>
              <a:rPr lang="is-IS" dirty="0">
                <a:hlinkClick r:id="rId4"/>
              </a:rPr>
              <a:t>Berlínar yfirlýsingin </a:t>
            </a:r>
            <a:r>
              <a:rPr lang="is-IS" dirty="0"/>
              <a:t>(2003)</a:t>
            </a:r>
          </a:p>
          <a:p>
            <a:pPr lvl="2">
              <a:buFont typeface="Arial" panose="020B0604020202020204" pitchFamily="34" charset="0"/>
              <a:buChar char="•"/>
            </a:pPr>
            <a:r>
              <a:rPr lang="en-US" i="1" dirty="0"/>
              <a:t>A complete version of the work and all supplemental materials, including a copy of the permission as stated above, in an appropriate standard electronic format is deposited (and thus published) in at least one online repository</a:t>
            </a:r>
            <a:endParaRPr lang="is-IS" i="1" dirty="0"/>
          </a:p>
          <a:p>
            <a:pPr lvl="1">
              <a:buFont typeface="Arial" panose="020B0604020202020204" pitchFamily="34" charset="0"/>
              <a:buChar char="•"/>
            </a:pPr>
            <a:endParaRPr lang="is-IS" dirty="0" smtClean="0"/>
          </a:p>
          <a:p>
            <a:pPr>
              <a:buFont typeface="Arial" panose="020B0604020202020204" pitchFamily="34" charset="0"/>
              <a:buChar char="•"/>
            </a:pPr>
            <a:r>
              <a:rPr lang="is-IS" dirty="0" smtClean="0"/>
              <a:t> Í </a:t>
            </a:r>
            <a:r>
              <a:rPr lang="is-IS" dirty="0"/>
              <a:t>þessum þremur yfirlýsingum kemur í </a:t>
            </a:r>
            <a:r>
              <a:rPr lang="is-IS" dirty="0" smtClean="0"/>
              <a:t>grunnatriðum fram </a:t>
            </a:r>
            <a:r>
              <a:rPr lang="is-IS" dirty="0"/>
              <a:t>það sama: </a:t>
            </a:r>
          </a:p>
          <a:p>
            <a:pPr lvl="1">
              <a:buFont typeface="Arial" panose="020B0604020202020204" pitchFamily="34" charset="0"/>
              <a:buChar char="•"/>
            </a:pPr>
            <a:r>
              <a:rPr lang="is-IS" dirty="0"/>
              <a:t>Aðgangur að vísindaefni eigi að vera opinn og án allra hindrana</a:t>
            </a:r>
          </a:p>
          <a:p>
            <a:pPr lvl="1">
              <a:buFont typeface="Arial" panose="020B0604020202020204" pitchFamily="34" charset="0"/>
              <a:buChar char="•"/>
            </a:pPr>
            <a:r>
              <a:rPr lang="is-IS" dirty="0"/>
              <a:t>Allir geti notað þetta efni svo lengi sem </a:t>
            </a:r>
            <a:r>
              <a:rPr lang="is-IS" dirty="0" smtClean="0"/>
              <a:t>höfundar/sæmdarréttur </a:t>
            </a:r>
            <a:r>
              <a:rPr lang="is-IS" dirty="0"/>
              <a:t>sé virtur</a:t>
            </a:r>
          </a:p>
          <a:p>
            <a:pPr lvl="2">
              <a:buFont typeface="Arial" panose="020B0604020202020204" pitchFamily="34" charset="0"/>
              <a:buChar char="•"/>
            </a:pPr>
            <a:endParaRPr lang="is-IS" dirty="0" smtClean="0"/>
          </a:p>
          <a:p>
            <a:pPr>
              <a:buFont typeface="Arial" panose="020B0604020202020204" pitchFamily="34" charset="0"/>
              <a:buChar char="•"/>
            </a:pPr>
            <a:endParaRPr lang="is-IS" dirty="0"/>
          </a:p>
          <a:p>
            <a:pPr marL="201168" lvl="1" indent="0">
              <a:buNone/>
            </a:pPr>
            <a:endParaRPr lang="is-IS" dirty="0"/>
          </a:p>
        </p:txBody>
      </p:sp>
    </p:spTree>
    <p:extLst>
      <p:ext uri="{BB962C8B-B14F-4D97-AF65-F5344CB8AC3E}">
        <p14:creationId xmlns:p14="http://schemas.microsoft.com/office/powerpoint/2010/main" val="3157580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Opinn aðgangur - Tvær meginleiðir</a:t>
            </a:r>
            <a:endParaRPr lang="is-IS" dirty="0"/>
          </a:p>
        </p:txBody>
      </p:sp>
      <p:sp>
        <p:nvSpPr>
          <p:cNvPr id="3" name="Content Placeholder 2"/>
          <p:cNvSpPr>
            <a:spLocks noGrp="1"/>
          </p:cNvSpPr>
          <p:nvPr>
            <p:ph idx="1"/>
          </p:nvPr>
        </p:nvSpPr>
        <p:spPr/>
        <p:txBody>
          <a:bodyPr/>
          <a:lstStyle/>
          <a:p>
            <a:pPr>
              <a:buFont typeface="Arial" panose="020B0604020202020204" pitchFamily="34" charset="0"/>
              <a:buChar char="•"/>
            </a:pPr>
            <a:r>
              <a:rPr lang="is-IS" dirty="0" smtClean="0"/>
              <a:t> </a:t>
            </a:r>
            <a:r>
              <a:rPr lang="is-IS" b="1" dirty="0"/>
              <a:t>Græna leiðin</a:t>
            </a:r>
            <a:r>
              <a:rPr lang="is-IS" dirty="0"/>
              <a:t> </a:t>
            </a:r>
            <a:r>
              <a:rPr lang="is-IS" b="1" dirty="0"/>
              <a:t>(green open access)</a:t>
            </a:r>
            <a:r>
              <a:rPr lang="is-IS" dirty="0"/>
              <a:t> felst í því að efnið er lagt inn í sérstakt varðveislusafn (t.d. </a:t>
            </a:r>
            <a:r>
              <a:rPr lang="is-IS" dirty="0">
                <a:hlinkClick r:id="rId2"/>
              </a:rPr>
              <a:t>Opin vísindi</a:t>
            </a:r>
            <a:r>
              <a:rPr lang="is-IS" dirty="0"/>
              <a:t>), samhliða birtingu annars staðar. Höfundur sendir varðveislusafninu ritrýnt lokahandrit (</a:t>
            </a:r>
            <a:r>
              <a:rPr lang="is-IS" dirty="0" smtClean="0"/>
              <a:t>post-</a:t>
            </a:r>
            <a:r>
              <a:rPr lang="is-IS" dirty="0" err="1" smtClean="0"/>
              <a:t>print</a:t>
            </a:r>
            <a:r>
              <a:rPr lang="is-IS" dirty="0"/>
              <a:t>) sem </a:t>
            </a:r>
            <a:r>
              <a:rPr lang="is-IS" dirty="0" smtClean="0"/>
              <a:t>tilbúið er til </a:t>
            </a:r>
            <a:r>
              <a:rPr lang="is-IS" dirty="0"/>
              <a:t>birtingar. Greinin er síðan gefin út á hefðbundinn hátt. Greinin er þá aðgengileg bæði í opnum aðgangi í varðveislusafni og í seldum aðgangi þess tímarits sem varð fyrir valinu</a:t>
            </a:r>
            <a:r>
              <a:rPr lang="is-IS" dirty="0" smtClean="0"/>
              <a:t>.</a:t>
            </a:r>
          </a:p>
          <a:p>
            <a:pPr>
              <a:buFont typeface="Arial" panose="020B0604020202020204" pitchFamily="34" charset="0"/>
              <a:buChar char="•"/>
            </a:pPr>
            <a:r>
              <a:rPr lang="is-IS" dirty="0"/>
              <a:t> </a:t>
            </a:r>
            <a:r>
              <a:rPr lang="is-IS" b="1" dirty="0"/>
              <a:t>Gullna leiðin</a:t>
            </a:r>
            <a:r>
              <a:rPr lang="is-IS" dirty="0"/>
              <a:t> </a:t>
            </a:r>
            <a:r>
              <a:rPr lang="is-IS" b="1" dirty="0"/>
              <a:t>(gold open access</a:t>
            </a:r>
            <a:r>
              <a:rPr lang="is-IS" dirty="0"/>
              <a:t>) er útgáfa á efninu í opnum aðgangi frá upphafi, þ.e. gefið út </a:t>
            </a:r>
            <a:r>
              <a:rPr lang="is-IS" dirty="0" smtClean="0"/>
              <a:t>í  </a:t>
            </a:r>
            <a:r>
              <a:rPr lang="is-IS" dirty="0"/>
              <a:t>OA tímariti eða aðila sem styður </a:t>
            </a:r>
            <a:r>
              <a:rPr lang="is-IS" dirty="0" smtClean="0"/>
              <a:t>opinn </a:t>
            </a:r>
            <a:r>
              <a:rPr lang="is-IS" dirty="0"/>
              <a:t>aðgang</a:t>
            </a:r>
            <a:r>
              <a:rPr lang="is-IS" dirty="0" smtClean="0"/>
              <a:t>.</a:t>
            </a:r>
          </a:p>
          <a:p>
            <a:pPr lvl="1">
              <a:buFont typeface="Arial" panose="020B0604020202020204" pitchFamily="34" charset="0"/>
              <a:buChar char="•"/>
            </a:pPr>
            <a:r>
              <a:rPr lang="is-IS" dirty="0"/>
              <a:t>Fjölmörg ritrýnd gæðatímarit eru í opnum aðgangi. Nálgast má upplýsingar um þau á síðunni </a:t>
            </a:r>
            <a:r>
              <a:rPr lang="is-IS" dirty="0">
                <a:hlinkClick r:id="rId3"/>
              </a:rPr>
              <a:t>Directory of Open Access Journals</a:t>
            </a:r>
            <a:r>
              <a:rPr lang="is-IS" dirty="0"/>
              <a:t>.</a:t>
            </a:r>
            <a:endParaRPr lang="is-IS" dirty="0" smtClean="0"/>
          </a:p>
          <a:p>
            <a:pPr>
              <a:buFont typeface="Arial" panose="020B0604020202020204" pitchFamily="34" charset="0"/>
              <a:buChar char="•"/>
            </a:pPr>
            <a:endParaRPr lang="is-IS" dirty="0"/>
          </a:p>
          <a:p>
            <a:pPr>
              <a:buFont typeface="Arial" panose="020B0604020202020204" pitchFamily="34" charset="0"/>
              <a:buChar char="•"/>
            </a:pPr>
            <a:endParaRPr lang="is-IS" dirty="0"/>
          </a:p>
        </p:txBody>
      </p:sp>
    </p:spTree>
    <p:extLst>
      <p:ext uri="{BB962C8B-B14F-4D97-AF65-F5344CB8AC3E}">
        <p14:creationId xmlns:p14="http://schemas.microsoft.com/office/powerpoint/2010/main" val="3229847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Þriðja leiðin</a:t>
            </a:r>
            <a:endParaRPr lang="is-I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is-IS" dirty="0" smtClean="0"/>
              <a:t> Svar útgefanda við OA</a:t>
            </a:r>
          </a:p>
          <a:p>
            <a:pPr>
              <a:buFont typeface="Arial" panose="020B0604020202020204" pitchFamily="34" charset="0"/>
              <a:buChar char="•"/>
            </a:pPr>
            <a:r>
              <a:rPr lang="is-IS" dirty="0" smtClean="0"/>
              <a:t> Hybrid </a:t>
            </a:r>
            <a:r>
              <a:rPr lang="is-IS" dirty="0"/>
              <a:t>gold access leið.</a:t>
            </a:r>
          </a:p>
          <a:p>
            <a:pPr lvl="1">
              <a:buFont typeface="Arial" panose="020B0604020202020204" pitchFamily="34" charset="0"/>
              <a:buChar char="•"/>
            </a:pPr>
            <a:r>
              <a:rPr lang="is-IS" dirty="0"/>
              <a:t>Aðgangur að tímariti er gjaldskyldur </a:t>
            </a:r>
          </a:p>
          <a:p>
            <a:pPr lvl="1">
              <a:buFont typeface="Arial" panose="020B0604020202020204" pitchFamily="34" charset="0"/>
              <a:buChar char="•"/>
            </a:pPr>
            <a:r>
              <a:rPr lang="is-IS" dirty="0"/>
              <a:t>Höfundur getur borgað útgefanda gjald (Article Processing Charge – APC) fyrir birtingu í opnum </a:t>
            </a:r>
            <a:r>
              <a:rPr lang="is-IS" dirty="0" smtClean="0"/>
              <a:t>aðgangi</a:t>
            </a:r>
          </a:p>
          <a:p>
            <a:pPr lvl="1">
              <a:buFont typeface="Arial" panose="020B0604020202020204" pitchFamily="34" charset="0"/>
              <a:buChar char="•"/>
            </a:pPr>
            <a:r>
              <a:rPr lang="is-IS" dirty="0" smtClean="0"/>
              <a:t>Þessi gjöld er gjarnan há</a:t>
            </a:r>
          </a:p>
          <a:p>
            <a:pPr lvl="1">
              <a:buFont typeface="Arial" panose="020B0604020202020204" pitchFamily="34" charset="0"/>
              <a:buChar char="•"/>
            </a:pPr>
            <a:r>
              <a:rPr lang="is-IS" dirty="0" smtClean="0"/>
              <a:t>Borguð af bókasöfnum, rannsóknarsjóðum, höfundum sjálfum.</a:t>
            </a:r>
            <a:endParaRPr lang="is-IS" dirty="0"/>
          </a:p>
          <a:p>
            <a:pPr>
              <a:buFont typeface="Arial" panose="020B0604020202020204" pitchFamily="34" charset="0"/>
              <a:buChar char="•"/>
            </a:pPr>
            <a:r>
              <a:rPr lang="is-IS" dirty="0" smtClean="0"/>
              <a:t> Útgáfufyrirtækin hafa fundið leið til þess að tapa ekki peningum á OA</a:t>
            </a:r>
          </a:p>
          <a:p>
            <a:pPr>
              <a:buFont typeface="Arial" panose="020B0604020202020204" pitchFamily="34" charset="0"/>
              <a:buChar char="•"/>
            </a:pPr>
            <a:r>
              <a:rPr lang="is-IS" dirty="0"/>
              <a:t> </a:t>
            </a:r>
            <a:r>
              <a:rPr lang="is-IS" dirty="0" smtClean="0"/>
              <a:t>Aukagjöld sem orðið hafa til á síðustu árum</a:t>
            </a:r>
          </a:p>
          <a:p>
            <a:pPr>
              <a:buFont typeface="Arial" panose="020B0604020202020204" pitchFamily="34" charset="0"/>
              <a:buChar char="•"/>
            </a:pPr>
            <a:r>
              <a:rPr lang="is-IS" dirty="0"/>
              <a:t> </a:t>
            </a:r>
            <a:r>
              <a:rPr lang="is-IS" dirty="0" smtClean="0"/>
              <a:t>Gjöld vegna rafrænna áskrifta bókasafna hafa ekki minnkað þrátt fyrir APC</a:t>
            </a:r>
          </a:p>
        </p:txBody>
      </p:sp>
    </p:spTree>
    <p:extLst>
      <p:ext uri="{BB962C8B-B14F-4D97-AF65-F5344CB8AC3E}">
        <p14:creationId xmlns:p14="http://schemas.microsoft.com/office/powerpoint/2010/main" val="2091608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Kostnaður bókasafna vegna tímaritaáskrifta</a:t>
            </a:r>
            <a:endParaRPr lang="is-IS" dirty="0"/>
          </a:p>
        </p:txBody>
      </p:sp>
      <p:sp>
        <p:nvSpPr>
          <p:cNvPr id="3" name="Content Placeholder 2"/>
          <p:cNvSpPr>
            <a:spLocks noGrp="1"/>
          </p:cNvSpPr>
          <p:nvPr>
            <p:ph idx="1"/>
          </p:nvPr>
        </p:nvSpPr>
        <p:spPr/>
        <p:txBody>
          <a:bodyPr/>
          <a:lstStyle/>
          <a:p>
            <a:pPr marL="0" indent="0">
              <a:buNone/>
            </a:pPr>
            <a:r>
              <a:rPr lang="en-US" dirty="0" smtClean="0"/>
              <a:t> </a:t>
            </a:r>
          </a:p>
          <a:p>
            <a:pPr>
              <a:buFont typeface="Arial" panose="020B0604020202020204" pitchFamily="34" charset="0"/>
              <a:buChar char="•"/>
            </a:pPr>
            <a:r>
              <a:rPr lang="en-US" dirty="0" smtClean="0"/>
              <a:t> Collectively</a:t>
            </a:r>
            <a:r>
              <a:rPr lang="en-US" dirty="0"/>
              <a:t>, the world's academic libraries pay some €7.6 billion in subscription fees for access to between 1.5 million and 2 million new papers annually, or between €3800 and €5000 per paper, according to an estimate by the Max Planck Society (</a:t>
            </a:r>
            <a:r>
              <a:rPr lang="en-US" dirty="0">
                <a:hlinkClick r:id="rId2"/>
              </a:rPr>
              <a:t>http://</a:t>
            </a:r>
            <a:r>
              <a:rPr lang="en-US" dirty="0" smtClean="0">
                <a:hlinkClick r:id="rId2"/>
              </a:rPr>
              <a:t>www.sciencemag.org/news/2017/08/bold-open-access-push-germany-could-change-future-academic-publishing</a:t>
            </a:r>
            <a:r>
              <a:rPr lang="en-US" dirty="0" smtClean="0"/>
              <a:t>)</a:t>
            </a:r>
          </a:p>
          <a:p>
            <a:pPr marL="0" indent="0">
              <a:buNone/>
            </a:pPr>
            <a:endParaRPr lang="is-IS" dirty="0"/>
          </a:p>
          <a:p>
            <a:pPr>
              <a:buFont typeface="Arial" panose="020B0604020202020204" pitchFamily="34" charset="0"/>
              <a:buChar char="•"/>
            </a:pPr>
            <a:r>
              <a:rPr lang="is-IS" dirty="0"/>
              <a:t> Heildarkostnaður við Landsaðgang á árinu 2016 var 238,7 milljónir, þar af 16,5 milljónir í rekstur en áskriftir kostuðu 219,8 </a:t>
            </a:r>
            <a:r>
              <a:rPr lang="is-IS" dirty="0" smtClean="0"/>
              <a:t>milljónir </a:t>
            </a:r>
            <a:endParaRPr lang="is-IS" dirty="0"/>
          </a:p>
          <a:p>
            <a:endParaRPr lang="is-IS" dirty="0"/>
          </a:p>
        </p:txBody>
      </p:sp>
    </p:spTree>
    <p:extLst>
      <p:ext uri="{BB962C8B-B14F-4D97-AF65-F5344CB8AC3E}">
        <p14:creationId xmlns:p14="http://schemas.microsoft.com/office/powerpoint/2010/main" val="93566844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889</TotalTime>
  <Words>1072</Words>
  <Application>Microsoft Office PowerPoint</Application>
  <PresentationFormat>Widescreen</PresentationFormat>
  <Paragraphs>143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Retrospect</vt:lpstr>
      <vt:lpstr>Opinn aðgangur, hvað er það? </vt:lpstr>
      <vt:lpstr>Sögulegt samhengi</vt:lpstr>
      <vt:lpstr>Útgáfa fyrir tíma internetsins</vt:lpstr>
      <vt:lpstr>Aðgangur að þekkingu</vt:lpstr>
      <vt:lpstr>PowerPoint Presentation</vt:lpstr>
      <vt:lpstr>Opinn aðgangur - uppruni </vt:lpstr>
      <vt:lpstr>Opinn aðgangur - Tvær meginleiðir</vt:lpstr>
      <vt:lpstr>Þriðja leiðin</vt:lpstr>
      <vt:lpstr>Kostnaður bókasafna vegna tímaritaáskrifta</vt:lpstr>
      <vt:lpstr>„Open Access publishing metaphor“</vt:lpstr>
      <vt:lpstr>Elsevier </vt:lpstr>
      <vt:lpstr>Kostnaður við Hybrid Gold OA</vt:lpstr>
      <vt:lpstr> Afleiðingar</vt:lpstr>
      <vt:lpstr>Staðan útí heimi</vt:lpstr>
      <vt:lpstr>Opin vísindi – varðveislusafn háskólanna</vt:lpstr>
      <vt:lpstr>Stefnur háskólanna um opinn aðgang á Íslandi</vt:lpstr>
      <vt:lpstr>Stefna stjórnvalda</vt:lpstr>
      <vt:lpstr>PowerPoint Presentation</vt:lpstr>
      <vt:lpstr>Heimildir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Opin vísindi og opinn aðgangur</dc:title>
  <dc:creator>Sigurgeir Finnsson</dc:creator>
  <cp:lastModifiedBy>Sigurgeir Finnsson</cp:lastModifiedBy>
  <cp:revision>54</cp:revision>
  <dcterms:created xsi:type="dcterms:W3CDTF">2017-09-13T13:29:17Z</dcterms:created>
  <dcterms:modified xsi:type="dcterms:W3CDTF">2018-05-16T11:01:57Z</dcterms:modified>
</cp:coreProperties>
</file>